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sldIdLst>
    <p:sldId id="274" r:id="rId2"/>
    <p:sldId id="275" r:id="rId3"/>
    <p:sldId id="270" r:id="rId4"/>
    <p:sldId id="271" r:id="rId5"/>
    <p:sldId id="272" r:id="rId6"/>
    <p:sldId id="273" r:id="rId7"/>
    <p:sldId id="256" r:id="rId8"/>
    <p:sldId id="268" r:id="rId9"/>
    <p:sldId id="267" r:id="rId10"/>
    <p:sldId id="269" r:id="rId11"/>
    <p:sldId id="263" r:id="rId12"/>
    <p:sldId id="281" r:id="rId13"/>
    <p:sldId id="277" r:id="rId14"/>
    <p:sldId id="276" r:id="rId15"/>
    <p:sldId id="280" r:id="rId16"/>
    <p:sldId id="278" r:id="rId17"/>
    <p:sldId id="283" r:id="rId18"/>
    <p:sldId id="265" r:id="rId19"/>
    <p:sldId id="282" r:id="rId20"/>
    <p:sldId id="279" r:id="rId2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0066FF"/>
    <a:srgbClr val="FC2B08"/>
    <a:srgbClr val="996633"/>
    <a:srgbClr val="F4FAA4"/>
    <a:srgbClr val="FAB8A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859" autoAdjust="0"/>
    <p:restoredTop sz="94658" autoAdjust="0"/>
  </p:normalViewPr>
  <p:slideViewPr>
    <p:cSldViewPr>
      <p:cViewPr>
        <p:scale>
          <a:sx n="60" d="100"/>
          <a:sy n="60" d="100"/>
        </p:scale>
        <p:origin x="-660"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7710DE0A-DFCA-41D5-A31D-19002E22ED4B}" type="slidenum">
              <a:rPr lang="es-ES" smtClean="0"/>
              <a:pPr>
                <a:defRPr/>
              </a:pPr>
              <a:t>‹Nº›</a:t>
            </a:fld>
            <a:endParaRPr lang="es-E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C9597ECB-7EA1-48EA-A031-E4A7390ED3CB}" type="slidenum">
              <a:rPr lang="es-ES" smtClean="0"/>
              <a:pPr>
                <a:defRPr/>
              </a:pPr>
              <a:t>‹Nº›</a:t>
            </a:fld>
            <a:endParaRPr lang="es-E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821E8FCC-41C5-4390-B6BC-45087DF87607}" type="slidenum">
              <a:rPr lang="es-ES" smtClean="0"/>
              <a:pPr>
                <a:defRPr/>
              </a:pPr>
              <a:t>‹Nº›</a:t>
            </a:fld>
            <a:endParaRPr lang="es-E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1769DA22-8FDC-40EC-B585-1431F46991B1}" type="slidenum">
              <a:rPr lang="es-ES" smtClean="0"/>
              <a:pPr>
                <a:defRPr/>
              </a:pPr>
              <a:t>‹Nº›</a:t>
            </a:fld>
            <a:endParaRPr lang="es-E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59453BF4-8A0F-4F6A-A4A3-87A99BAF732E}" type="slidenum">
              <a:rPr lang="es-ES" smtClean="0"/>
              <a:pPr>
                <a:defRPr/>
              </a:pPr>
              <a:t>‹Nº›</a:t>
            </a:fld>
            <a:endParaRPr lang="es-E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061EA73F-95E2-40EC-A15B-CE4E1A3425B9}" type="slidenum">
              <a:rPr lang="es-ES" smtClean="0"/>
              <a:pPr>
                <a:defRPr/>
              </a:pPr>
              <a:t>‹Nº›</a:t>
            </a:fld>
            <a:endParaRPr lang="es-E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pPr>
              <a:defRPr/>
            </a:pPr>
            <a:endParaRPr lang="es-ES"/>
          </a:p>
        </p:txBody>
      </p:sp>
      <p:sp>
        <p:nvSpPr>
          <p:cNvPr id="8" name="7 Marcador de pie de página"/>
          <p:cNvSpPr>
            <a:spLocks noGrp="1"/>
          </p:cNvSpPr>
          <p:nvPr>
            <p:ph type="ftr" sz="quarter" idx="11"/>
          </p:nvPr>
        </p:nvSpPr>
        <p:spPr/>
        <p:txBody>
          <a:bodyPr/>
          <a:lstStyle/>
          <a:p>
            <a:pPr>
              <a:defRPr/>
            </a:pPr>
            <a:endParaRPr lang="es-ES"/>
          </a:p>
        </p:txBody>
      </p:sp>
      <p:sp>
        <p:nvSpPr>
          <p:cNvPr id="9" name="8 Marcador de número de diapositiva"/>
          <p:cNvSpPr>
            <a:spLocks noGrp="1"/>
          </p:cNvSpPr>
          <p:nvPr>
            <p:ph type="sldNum" sz="quarter" idx="12"/>
          </p:nvPr>
        </p:nvSpPr>
        <p:spPr/>
        <p:txBody>
          <a:bodyPr/>
          <a:lstStyle/>
          <a:p>
            <a:pPr>
              <a:defRPr/>
            </a:pPr>
            <a:fld id="{1FD1565B-6678-49F0-AAFA-287B56786D88}" type="slidenum">
              <a:rPr lang="es-ES" smtClean="0"/>
              <a:pPr>
                <a:defRPr/>
              </a:pPr>
              <a:t>‹Nº›</a:t>
            </a:fld>
            <a:endParaRPr lang="es-E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pPr>
              <a:defRPr/>
            </a:pPr>
            <a:endParaRPr lang="es-ES"/>
          </a:p>
        </p:txBody>
      </p:sp>
      <p:sp>
        <p:nvSpPr>
          <p:cNvPr id="4" name="3 Marcador de pie de página"/>
          <p:cNvSpPr>
            <a:spLocks noGrp="1"/>
          </p:cNvSpPr>
          <p:nvPr>
            <p:ph type="ftr" sz="quarter" idx="11"/>
          </p:nvPr>
        </p:nvSpPr>
        <p:spPr/>
        <p:txBody>
          <a:bodyPr/>
          <a:lstStyle/>
          <a:p>
            <a:pPr>
              <a:defRPr/>
            </a:pPr>
            <a:endParaRPr lang="es-ES"/>
          </a:p>
        </p:txBody>
      </p:sp>
      <p:sp>
        <p:nvSpPr>
          <p:cNvPr id="5" name="4 Marcador de número de diapositiva"/>
          <p:cNvSpPr>
            <a:spLocks noGrp="1"/>
          </p:cNvSpPr>
          <p:nvPr>
            <p:ph type="sldNum" sz="quarter" idx="12"/>
          </p:nvPr>
        </p:nvSpPr>
        <p:spPr/>
        <p:txBody>
          <a:bodyPr/>
          <a:lstStyle/>
          <a:p>
            <a:pPr>
              <a:defRPr/>
            </a:pPr>
            <a:fld id="{BEB3D5C2-DE76-4A6C-AA18-67F592FDD8C6}" type="slidenum">
              <a:rPr lang="es-ES" smtClean="0"/>
              <a:pPr>
                <a:defRPr/>
              </a:pPr>
              <a:t>‹Nº›</a:t>
            </a:fld>
            <a:endParaRPr lang="es-E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endParaRPr lang="es-ES"/>
          </a:p>
        </p:txBody>
      </p:sp>
      <p:sp>
        <p:nvSpPr>
          <p:cNvPr id="3" name="2 Marcador de pie de página"/>
          <p:cNvSpPr>
            <a:spLocks noGrp="1"/>
          </p:cNvSpPr>
          <p:nvPr>
            <p:ph type="ftr" sz="quarter" idx="11"/>
          </p:nvPr>
        </p:nvSpPr>
        <p:spPr/>
        <p:txBody>
          <a:bodyPr/>
          <a:lstStyle/>
          <a:p>
            <a:pPr>
              <a:defRPr/>
            </a:pPr>
            <a:endParaRPr lang="es-ES"/>
          </a:p>
        </p:txBody>
      </p:sp>
      <p:sp>
        <p:nvSpPr>
          <p:cNvPr id="4" name="3 Marcador de número de diapositiva"/>
          <p:cNvSpPr>
            <a:spLocks noGrp="1"/>
          </p:cNvSpPr>
          <p:nvPr>
            <p:ph type="sldNum" sz="quarter" idx="12"/>
          </p:nvPr>
        </p:nvSpPr>
        <p:spPr/>
        <p:txBody>
          <a:bodyPr/>
          <a:lstStyle/>
          <a:p>
            <a:pPr>
              <a:defRPr/>
            </a:pPr>
            <a:fld id="{7A5F8187-DC43-4E83-9A86-B2614FC5C083}" type="slidenum">
              <a:rPr lang="es-ES" smtClean="0"/>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E13E4CD5-F9AA-473C-8EC6-1D3F23FD23A3}" type="slidenum">
              <a:rPr lang="es-ES" smtClean="0"/>
              <a:pPr>
                <a:defRPr/>
              </a:pPr>
              <a:t>‹Nº›</a:t>
            </a:fld>
            <a:endParaRPr lang="es-E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6A514864-537A-41D2-BDD7-E79A860BBB4A}" type="slidenum">
              <a:rPr lang="es-ES" smtClean="0"/>
              <a:pPr>
                <a:defRPr/>
              </a:pPr>
              <a:t>‹Nº›</a:t>
            </a:fld>
            <a:endParaRPr lang="es-E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8C69E35-B2EF-44E3-BF7A-9F49DD74582D}" type="slidenum">
              <a:rPr lang="es-ES" smtClean="0"/>
              <a:pPr>
                <a:defRPr/>
              </a:pPr>
              <a:t>‹Nº›</a:t>
            </a:fld>
            <a:endParaRPr lang="es-ES"/>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0" fill="hold"/>
                                        <p:tgtEl>
                                          <p:spTgt spid="2"/>
                                        </p:tgtEl>
                                        <p:attrNameLst>
                                          <p:attrName>ppt_x</p:attrName>
                                        </p:attrNameLst>
                                      </p:cBhvr>
                                      <p:tavLst>
                                        <p:tav tm="0">
                                          <p:val>
                                            <p:strVal val="#ppt_x"/>
                                          </p:val>
                                        </p:tav>
                                        <p:tav tm="100000">
                                          <p:val>
                                            <p:strVal val="#ppt_x"/>
                                          </p:val>
                                        </p:tav>
                                      </p:tavLst>
                                    </p:anim>
                                    <p:anim calcmode="lin" valueType="num">
                                      <p:cBhvr>
                                        <p:cTn id="8" dur="15000" fill="hold"/>
                                        <p:tgtEl>
                                          <p:spTgt spid="2"/>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5000" fill="hold"/>
                                        <p:tgtEl>
                                          <p:spTgt spid="3">
                                            <p:txEl>
                                              <p:pRg st="0" end="0"/>
                                            </p:txEl>
                                          </p:spTgt>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5000" fill="hold"/>
                                        <p:tgtEl>
                                          <p:spTgt spid="3">
                                            <p:txEl>
                                              <p:pRg st="1" end="1"/>
                                            </p:txEl>
                                          </p:spTgt>
                                        </p:tgtEl>
                                        <p:attrNameLst>
                                          <p:attrName>ppt_y</p:attrName>
                                        </p:attrNameLst>
                                      </p:cBhvr>
                                      <p:tavLst>
                                        <p:tav tm="0">
                                          <p:val>
                                            <p:strVal val="#ppt_y+1"/>
                                          </p:val>
                                        </p:tav>
                                        <p:tav tm="100000">
                                          <p:val>
                                            <p:strVal val="#ppt_y-1"/>
                                          </p:val>
                                        </p:tav>
                                      </p:tavLst>
                                    </p:anim>
                                  </p:childTnLst>
                                </p:cTn>
                              </p:par>
                              <p:par>
                                <p:cTn id="17" presetID="28"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5000" fill="hold"/>
                                        <p:tgtEl>
                                          <p:spTgt spid="3">
                                            <p:txEl>
                                              <p:pRg st="2" end="2"/>
                                            </p:txEl>
                                          </p:spTgt>
                                        </p:tgtEl>
                                        <p:attrNameLst>
                                          <p:attrName>ppt_y</p:attrName>
                                        </p:attrNameLst>
                                      </p:cBhvr>
                                      <p:tavLst>
                                        <p:tav tm="0">
                                          <p:val>
                                            <p:strVal val="#ppt_y+1"/>
                                          </p:val>
                                        </p:tav>
                                        <p:tav tm="100000">
                                          <p:val>
                                            <p:strVal val="#ppt_y-1"/>
                                          </p:val>
                                        </p:tav>
                                      </p:tavLst>
                                    </p:anim>
                                  </p:childTnLst>
                                </p:cTn>
                              </p:par>
                              <p:par>
                                <p:cTn id="21" presetID="28"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5000" fill="hold"/>
                                        <p:tgtEl>
                                          <p:spTgt spid="3">
                                            <p:txEl>
                                              <p:pRg st="3" end="3"/>
                                            </p:txEl>
                                          </p:spTgt>
                                        </p:tgtEl>
                                        <p:attrNameLst>
                                          <p:attrName>ppt_y</p:attrName>
                                        </p:attrNameLst>
                                      </p:cBhvr>
                                      <p:tavLst>
                                        <p:tav tm="0">
                                          <p:val>
                                            <p:strVal val="#ppt_y+1"/>
                                          </p:val>
                                        </p:tav>
                                        <p:tav tm="100000">
                                          <p:val>
                                            <p:strVal val="#ppt_y-1"/>
                                          </p:val>
                                        </p:tav>
                                      </p:tavLst>
                                    </p:anim>
                                  </p:childTnLst>
                                </p:cTn>
                              </p:par>
                              <p:par>
                                <p:cTn id="25" presetID="28"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5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5000" fill="hold"/>
                                        <p:tgtEl>
                                          <p:spTgt spid="3">
                                            <p:txEl>
                                              <p:pRg st="4" end="4"/>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hyperlink" Target="http://www.cimarronmaxsea.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8.jpeg"/><Relationship Id="rId7" Type="http://schemas.openxmlformats.org/officeDocument/2006/relationships/image" Target="../media/image12.gi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jpeg"/><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7.xml.rels><?xml version="1.0" encoding="UTF-8" standalone="yes"?>
<Relationships xmlns="http://schemas.openxmlformats.org/package/2006/relationships"><Relationship Id="rId8" Type="http://schemas.openxmlformats.org/officeDocument/2006/relationships/image" Target="../media/image21.gif"/><Relationship Id="rId13" Type="http://schemas.openxmlformats.org/officeDocument/2006/relationships/image" Target="../media/image12.gif"/><Relationship Id="rId3" Type="http://schemas.openxmlformats.org/officeDocument/2006/relationships/image" Target="../media/image18.gif"/><Relationship Id="rId7" Type="http://schemas.openxmlformats.org/officeDocument/2006/relationships/image" Target="../media/image11.gif"/><Relationship Id="rId12" Type="http://schemas.openxmlformats.org/officeDocument/2006/relationships/image" Target="../media/image24.gif"/><Relationship Id="rId2" Type="http://schemas.openxmlformats.org/officeDocument/2006/relationships/image" Target="../media/image17.gif"/><Relationship Id="rId1" Type="http://schemas.openxmlformats.org/officeDocument/2006/relationships/slideLayout" Target="../slideLayouts/slideLayout1.xml"/><Relationship Id="rId6" Type="http://schemas.openxmlformats.org/officeDocument/2006/relationships/image" Target="../media/image20.gif"/><Relationship Id="rId11" Type="http://schemas.openxmlformats.org/officeDocument/2006/relationships/image" Target="../media/image23.gif"/><Relationship Id="rId5" Type="http://schemas.openxmlformats.org/officeDocument/2006/relationships/image" Target="../media/image19.gif"/><Relationship Id="rId10" Type="http://schemas.openxmlformats.org/officeDocument/2006/relationships/image" Target="../media/image22.gif"/><Relationship Id="rId4" Type="http://schemas.openxmlformats.org/officeDocument/2006/relationships/image" Target="../media/image9.gif"/><Relationship Id="rId9" Type="http://schemas.openxmlformats.org/officeDocument/2006/relationships/image" Target="../media/image16.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ancoatunes2rd5.jpg"/>
          <p:cNvPicPr>
            <a:picLocks noChangeAspect="1"/>
          </p:cNvPicPr>
          <p:nvPr/>
        </p:nvPicPr>
        <p:blipFill>
          <a:blip r:embed="rId2"/>
          <a:stretch>
            <a:fillRect/>
          </a:stretch>
        </p:blipFill>
        <p:spPr>
          <a:xfrm>
            <a:off x="0" y="1357298"/>
            <a:ext cx="9144000" cy="5500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CuadroTexto"/>
          <p:cNvSpPr txBox="1"/>
          <p:nvPr/>
        </p:nvSpPr>
        <p:spPr>
          <a:xfrm>
            <a:off x="2143108" y="428604"/>
            <a:ext cx="5857916" cy="523220"/>
          </a:xfrm>
          <a:prstGeom prst="rect">
            <a:avLst/>
          </a:prstGeom>
          <a:noFill/>
        </p:spPr>
        <p:txBody>
          <a:bodyPr wrap="square" rtlCol="0">
            <a:spAutoFit/>
          </a:bodyPr>
          <a:lstStyle/>
          <a:p>
            <a:r>
              <a:rPr lang="es-ES" sz="2800" b="1" dirty="0" smtClean="0">
                <a:solidFill>
                  <a:srgbClr val="FC2B08"/>
                </a:solidFill>
              </a:rPr>
              <a:t>LA CADENA  TROFICA  </a:t>
            </a:r>
            <a:r>
              <a:rPr lang="es-ES" sz="1600" b="1" dirty="0" smtClean="0">
                <a:solidFill>
                  <a:schemeClr val="tx2"/>
                </a:solidFill>
              </a:rPr>
              <a:t>(alimentaria)</a:t>
            </a:r>
            <a:endParaRPr lang="es-ES" sz="1600" b="1" dirty="0">
              <a:solidFill>
                <a:schemeClr val="tx2"/>
              </a:solidFill>
            </a:endParaRPr>
          </a:p>
        </p:txBody>
      </p:sp>
      <p:sp>
        <p:nvSpPr>
          <p:cNvPr id="5" name="4 Rectángulo"/>
          <p:cNvSpPr/>
          <p:nvPr/>
        </p:nvSpPr>
        <p:spPr>
          <a:xfrm>
            <a:off x="1357290" y="1428736"/>
            <a:ext cx="6072214" cy="1200329"/>
          </a:xfrm>
          <a:prstGeom prst="rect">
            <a:avLst/>
          </a:prstGeom>
        </p:spPr>
        <p:txBody>
          <a:bodyPr wrap="square">
            <a:spAutoFit/>
          </a:bodyPr>
          <a:lstStyle/>
          <a:p>
            <a:r>
              <a:rPr lang="es-ES" dirty="0" smtClean="0"/>
              <a:t>Cadena trófica (del griego </a:t>
            </a:r>
            <a:r>
              <a:rPr lang="es-ES" i="1" dirty="0" err="1" smtClean="0"/>
              <a:t>throphe</a:t>
            </a:r>
            <a:r>
              <a:rPr lang="es-ES" i="1" dirty="0" smtClean="0"/>
              <a:t>:</a:t>
            </a:r>
            <a:r>
              <a:rPr lang="es-ES" dirty="0" smtClean="0"/>
              <a:t> alimentación) es el proceso de transferencia de energía alimenticia a través de una serie de organismos, en el que cada uno se alimenta del precedente y es alimento del siguiente.</a:t>
            </a:r>
            <a:endParaRPr lang="es-ES" dirty="0"/>
          </a:p>
        </p:txBody>
      </p:sp>
      <p:sp>
        <p:nvSpPr>
          <p:cNvPr id="7" name="6 Título"/>
          <p:cNvSpPr>
            <a:spLocks noGrp="1"/>
          </p:cNvSpPr>
          <p:nvPr>
            <p:ph type="title"/>
          </p:nvPr>
        </p:nvSpPr>
        <p:spPr/>
        <p:txBody>
          <a:bodyPr/>
          <a:lstStyle/>
          <a:p>
            <a:endParaRPr lang="es-ES"/>
          </a:p>
        </p:txBody>
      </p:sp>
      <p:sp>
        <p:nvSpPr>
          <p:cNvPr id="8" name="7 Marcador de contenido"/>
          <p:cNvSpPr>
            <a:spLocks noGrp="1"/>
          </p:cNvSpPr>
          <p:nvPr>
            <p:ph idx="1"/>
          </p:nvPr>
        </p:nvSpPr>
        <p:spPr/>
        <p:txBody>
          <a:bodyPr/>
          <a:lstStyle/>
          <a:p>
            <a:endParaRPr lang="es-ES"/>
          </a:p>
        </p:txBody>
      </p:sp>
    </p:spTree>
  </p:cSld>
  <p:clrMapOvr>
    <a:masterClrMapping/>
  </p:clrMapOvr>
  <p:transition advTm="1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bujo de surgencias y de agua rica en nutrientes"/>
          <p:cNvPicPr>
            <a:picLocks noChangeAspect="1" noChangeArrowheads="1"/>
          </p:cNvPicPr>
          <p:nvPr/>
        </p:nvPicPr>
        <p:blipFill>
          <a:blip r:embed="rId2"/>
          <a:srcRect/>
          <a:stretch>
            <a:fillRect/>
          </a:stretch>
        </p:blipFill>
        <p:spPr bwMode="auto">
          <a:xfrm>
            <a:off x="1000100" y="1357298"/>
            <a:ext cx="5357850" cy="3671121"/>
          </a:xfrm>
          <a:prstGeom prst="rect">
            <a:avLst/>
          </a:prstGeom>
          <a:noFill/>
        </p:spPr>
      </p:pic>
      <p:sp>
        <p:nvSpPr>
          <p:cNvPr id="6" name="5 CuadroTexto"/>
          <p:cNvSpPr txBox="1"/>
          <p:nvPr/>
        </p:nvSpPr>
        <p:spPr>
          <a:xfrm>
            <a:off x="2571736" y="642918"/>
            <a:ext cx="5572164" cy="523220"/>
          </a:xfrm>
          <a:prstGeom prst="rect">
            <a:avLst/>
          </a:prstGeom>
          <a:noFill/>
        </p:spPr>
        <p:txBody>
          <a:bodyPr wrap="square" rtlCol="0">
            <a:spAutoFit/>
          </a:bodyPr>
          <a:lstStyle/>
          <a:p>
            <a:r>
              <a:rPr lang="es-ES" sz="2800" b="1" dirty="0" err="1" smtClean="0">
                <a:solidFill>
                  <a:srgbClr val="FF0000"/>
                </a:solidFill>
              </a:rPr>
              <a:t>Surgencias</a:t>
            </a:r>
            <a:r>
              <a:rPr lang="es-ES" sz="2800" b="1" dirty="0" smtClean="0">
                <a:solidFill>
                  <a:srgbClr val="FF0000"/>
                </a:solidFill>
              </a:rPr>
              <a:t> Y afloramientos</a:t>
            </a:r>
            <a:endParaRPr lang="es-ES" sz="2800" b="1" dirty="0">
              <a:solidFill>
                <a:srgbClr val="FF0000"/>
              </a:solidFill>
            </a:endParaRPr>
          </a:p>
        </p:txBody>
      </p:sp>
      <p:sp>
        <p:nvSpPr>
          <p:cNvPr id="4" name="3 CuadroTexto"/>
          <p:cNvSpPr txBox="1"/>
          <p:nvPr/>
        </p:nvSpPr>
        <p:spPr>
          <a:xfrm>
            <a:off x="-12287368" y="4929198"/>
            <a:ext cx="11501518" cy="923330"/>
          </a:xfrm>
          <a:prstGeom prst="rect">
            <a:avLst/>
          </a:prstGeom>
          <a:noFill/>
        </p:spPr>
        <p:txBody>
          <a:bodyPr wrap="square" rtlCol="0">
            <a:spAutoFit/>
          </a:bodyPr>
          <a:lstStyle/>
          <a:p>
            <a:r>
              <a:rPr lang="es-ES" dirty="0" smtClean="0"/>
              <a:t>El viento hace retirar las capas superficiales</a:t>
            </a:r>
          </a:p>
          <a:p>
            <a:r>
              <a:rPr lang="es-ES" dirty="0" smtClean="0"/>
              <a:t> de agua mas cálida </a:t>
            </a:r>
          </a:p>
          <a:p>
            <a:r>
              <a:rPr lang="es-ES" dirty="0" smtClean="0"/>
              <a:t>dando </a:t>
            </a:r>
            <a:r>
              <a:rPr lang="es-ES" dirty="0" err="1" smtClean="0"/>
              <a:t>paa</a:t>
            </a:r>
            <a:r>
              <a:rPr lang="es-ES" dirty="0" smtClean="0"/>
              <a:t> las capas so mas frías</a:t>
            </a:r>
            <a:endParaRPr lang="es-ES" dirty="0"/>
          </a:p>
        </p:txBody>
      </p:sp>
      <p:sp>
        <p:nvSpPr>
          <p:cNvPr id="5" name="4 Rectángulo"/>
          <p:cNvSpPr/>
          <p:nvPr/>
        </p:nvSpPr>
        <p:spPr>
          <a:xfrm>
            <a:off x="928662" y="5000636"/>
            <a:ext cx="6858048" cy="1015663"/>
          </a:xfrm>
          <a:prstGeom prst="rect">
            <a:avLst/>
          </a:prstGeom>
        </p:spPr>
        <p:txBody>
          <a:bodyPr wrap="square">
            <a:spAutoFit/>
          </a:bodyPr>
          <a:lstStyle/>
          <a:p>
            <a:r>
              <a:rPr lang="es-ES" sz="2000" dirty="0" smtClean="0">
                <a:solidFill>
                  <a:srgbClr val="FF0000"/>
                </a:solidFill>
              </a:rPr>
              <a:t>El viento hace retirar las capas superficiales de agua mas cálida </a:t>
            </a:r>
            <a:r>
              <a:rPr lang="es-ES" sz="2000" dirty="0" smtClean="0">
                <a:solidFill>
                  <a:srgbClr val="0070C0"/>
                </a:solidFill>
              </a:rPr>
              <a:t>dando paso a las capas mas frías y  profundas ricas en nutrientes</a:t>
            </a:r>
            <a:endParaRPr lang="es-ES" sz="2000" dirty="0">
              <a:solidFill>
                <a:srgbClr val="0070C0"/>
              </a:solidFill>
            </a:endParaRPr>
          </a:p>
        </p:txBody>
      </p:sp>
    </p:spTree>
  </p:cSld>
  <p:clrMapOvr>
    <a:masterClrMapping/>
  </p:clrMapOvr>
  <p:transition advTm="8422"/>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s-ES" dirty="0" smtClean="0">
                <a:solidFill>
                  <a:srgbClr val="FC2B08"/>
                </a:solidFill>
              </a:rPr>
              <a:t>La oceanografía para la pesca</a:t>
            </a:r>
          </a:p>
        </p:txBody>
      </p:sp>
      <p:pic>
        <p:nvPicPr>
          <p:cNvPr id="9220" name="Picture 4" descr="tuna_swimming_md_wht"/>
          <p:cNvPicPr>
            <a:picLocks noChangeAspect="1" noChangeArrowheads="1" noCrop="1"/>
          </p:cNvPicPr>
          <p:nvPr/>
        </p:nvPicPr>
        <p:blipFill>
          <a:blip r:embed="rId2"/>
          <a:srcRect/>
          <a:stretch>
            <a:fillRect/>
          </a:stretch>
        </p:blipFill>
        <p:spPr bwMode="auto">
          <a:xfrm>
            <a:off x="5072066" y="4929198"/>
            <a:ext cx="2663825" cy="1171575"/>
          </a:xfrm>
          <a:prstGeom prst="rect">
            <a:avLst/>
          </a:prstGeom>
          <a:noFill/>
          <a:ln w="9525">
            <a:noFill/>
            <a:miter lim="800000"/>
            <a:headEnd/>
            <a:tailEnd/>
          </a:ln>
        </p:spPr>
      </p:pic>
      <p:pic>
        <p:nvPicPr>
          <p:cNvPr id="9221" name="Picture 5" descr="apez21"/>
          <p:cNvPicPr>
            <a:picLocks noChangeAspect="1" noChangeArrowheads="1" noCrop="1"/>
          </p:cNvPicPr>
          <p:nvPr/>
        </p:nvPicPr>
        <p:blipFill>
          <a:blip r:embed="rId3"/>
          <a:srcRect/>
          <a:stretch>
            <a:fillRect/>
          </a:stretch>
        </p:blipFill>
        <p:spPr bwMode="auto">
          <a:xfrm>
            <a:off x="3071802" y="5572140"/>
            <a:ext cx="1981200" cy="942975"/>
          </a:xfrm>
          <a:prstGeom prst="rect">
            <a:avLst/>
          </a:prstGeom>
          <a:noFill/>
          <a:ln w="9525">
            <a:noFill/>
            <a:miter lim="800000"/>
            <a:headEnd/>
            <a:tailEnd/>
          </a:ln>
        </p:spPr>
      </p:pic>
      <p:pic>
        <p:nvPicPr>
          <p:cNvPr id="9222" name="Picture 6" descr="apez21"/>
          <p:cNvPicPr>
            <a:picLocks noChangeAspect="1" noChangeArrowheads="1" noCrop="1"/>
          </p:cNvPicPr>
          <p:nvPr/>
        </p:nvPicPr>
        <p:blipFill>
          <a:blip r:embed="rId3"/>
          <a:srcRect/>
          <a:stretch>
            <a:fillRect/>
          </a:stretch>
        </p:blipFill>
        <p:spPr bwMode="auto">
          <a:xfrm>
            <a:off x="5715008" y="4714883"/>
            <a:ext cx="4502584" cy="2143117"/>
          </a:xfrm>
          <a:prstGeom prst="rect">
            <a:avLst/>
          </a:prstGeom>
          <a:noFill/>
          <a:ln w="9525">
            <a:noFill/>
            <a:miter lim="800000"/>
            <a:headEnd/>
            <a:tailEnd/>
          </a:ln>
        </p:spPr>
      </p:pic>
      <p:pic>
        <p:nvPicPr>
          <p:cNvPr id="9223" name="Picture 7" descr="apez21"/>
          <p:cNvPicPr>
            <a:picLocks noChangeAspect="1" noChangeArrowheads="1" noCrop="1"/>
          </p:cNvPicPr>
          <p:nvPr/>
        </p:nvPicPr>
        <p:blipFill>
          <a:blip r:embed="rId3"/>
          <a:srcRect/>
          <a:stretch>
            <a:fillRect/>
          </a:stretch>
        </p:blipFill>
        <p:spPr bwMode="auto">
          <a:xfrm>
            <a:off x="3714744" y="4929198"/>
            <a:ext cx="1981200" cy="942975"/>
          </a:xfrm>
          <a:prstGeom prst="rect">
            <a:avLst/>
          </a:prstGeom>
          <a:noFill/>
          <a:ln w="9525">
            <a:noFill/>
            <a:miter lim="800000"/>
            <a:headEnd/>
            <a:tailEnd/>
          </a:ln>
        </p:spPr>
      </p:pic>
      <p:sp>
        <p:nvSpPr>
          <p:cNvPr id="9" name="8 Rectángulo"/>
          <p:cNvSpPr/>
          <p:nvPr/>
        </p:nvSpPr>
        <p:spPr>
          <a:xfrm>
            <a:off x="785786" y="1357296"/>
            <a:ext cx="7786742" cy="2862322"/>
          </a:xfrm>
          <a:prstGeom prst="rect">
            <a:avLst/>
          </a:prstGeom>
        </p:spPr>
        <p:txBody>
          <a:bodyPr wrap="square">
            <a:spAutoFit/>
          </a:bodyPr>
          <a:lstStyle/>
          <a:p>
            <a:r>
              <a:rPr lang="es-ES" b="1" dirty="0" smtClean="0"/>
              <a:t>Las anomalías de nivel del mar y el comportamiento del atún:</a:t>
            </a:r>
            <a:r>
              <a:rPr lang="es-ES" dirty="0" smtClean="0"/>
              <a:t> </a:t>
            </a:r>
            <a:br>
              <a:rPr lang="es-ES" dirty="0" smtClean="0"/>
            </a:br>
            <a:r>
              <a:rPr lang="es-ES" dirty="0" smtClean="0"/>
              <a:t>A título de ejemplo, se resume a continuación el comportamiento del atún relativo a su alimentación:</a:t>
            </a:r>
            <a:br>
              <a:rPr lang="es-ES" dirty="0" smtClean="0"/>
            </a:br>
            <a:r>
              <a:rPr lang="es-ES" dirty="0" smtClean="0">
                <a:solidFill>
                  <a:srgbClr val="FF0000"/>
                </a:solidFill>
              </a:rPr>
              <a:t>El atún prefiere las aguas superficiales calientes</a:t>
            </a:r>
            <a:r>
              <a:rPr lang="es-ES" dirty="0" smtClean="0"/>
              <a:t>, sobre todo para poder mantener su temperatura interna relativamente caliente. </a:t>
            </a:r>
            <a:r>
              <a:rPr lang="es-ES" dirty="0" smtClean="0">
                <a:solidFill>
                  <a:srgbClr val="0066FF"/>
                </a:solidFill>
              </a:rPr>
              <a:t>Sin embargo, de vez en cuando necesita ir para alimentarse a las zonas más frías de los </a:t>
            </a:r>
            <a:r>
              <a:rPr lang="es-ES" dirty="0" err="1" smtClean="0">
                <a:solidFill>
                  <a:srgbClr val="0066FF"/>
                </a:solidFill>
              </a:rPr>
              <a:t>upwelling</a:t>
            </a:r>
            <a:r>
              <a:rPr lang="es-ES" dirty="0" smtClean="0">
                <a:solidFill>
                  <a:srgbClr val="0066FF"/>
                </a:solidFill>
              </a:rPr>
              <a:t> </a:t>
            </a:r>
            <a:r>
              <a:rPr lang="es-ES" dirty="0" smtClean="0"/>
              <a:t>(subidas de agua), que son más ricas. Los frentes entre las estructuras </a:t>
            </a:r>
            <a:r>
              <a:rPr lang="es-ES" dirty="0" smtClean="0">
                <a:solidFill>
                  <a:srgbClr val="FF0000"/>
                </a:solidFill>
              </a:rPr>
              <a:t>calientes </a:t>
            </a:r>
            <a:r>
              <a:rPr lang="es-ES" dirty="0" smtClean="0"/>
              <a:t>y </a:t>
            </a:r>
            <a:r>
              <a:rPr lang="es-ES" dirty="0" smtClean="0">
                <a:solidFill>
                  <a:schemeClr val="accent5">
                    <a:lumMod val="60000"/>
                    <a:lumOff val="40000"/>
                  </a:schemeClr>
                </a:solidFill>
              </a:rPr>
              <a:t>frías</a:t>
            </a:r>
            <a:r>
              <a:rPr lang="es-ES" dirty="0" smtClean="0"/>
              <a:t> (o sea, entre las anomalías de nivel del mar positivas y negativas) son por consiguiente zonas en las que existen más oportunidades de encontrar estos peces</a:t>
            </a:r>
            <a:endParaRPr lang="es-ES" dirty="0"/>
          </a:p>
        </p:txBody>
      </p:sp>
      <p:pic>
        <p:nvPicPr>
          <p:cNvPr id="12" name="Picture 4" descr="tuna_swimming_md_wht"/>
          <p:cNvPicPr>
            <a:picLocks noChangeAspect="1" noChangeArrowheads="1" noCrop="1"/>
          </p:cNvPicPr>
          <p:nvPr/>
        </p:nvPicPr>
        <p:blipFill>
          <a:blip r:embed="rId2"/>
          <a:srcRect/>
          <a:stretch>
            <a:fillRect/>
          </a:stretch>
        </p:blipFill>
        <p:spPr bwMode="auto">
          <a:xfrm flipH="1">
            <a:off x="484349" y="5000636"/>
            <a:ext cx="2873205" cy="1385889"/>
          </a:xfrm>
          <a:prstGeom prst="rect">
            <a:avLst/>
          </a:prstGeom>
          <a:noFill/>
          <a:ln w="9525">
            <a:noFill/>
            <a:miter lim="800000"/>
            <a:headEnd/>
            <a:tailEnd/>
          </a:ln>
        </p:spPr>
      </p:pic>
      <p:pic>
        <p:nvPicPr>
          <p:cNvPr id="14" name="13 Imagen" descr="fish_frnt_wte_animado.gif"/>
          <p:cNvPicPr>
            <a:picLocks noChangeAspect="1"/>
          </p:cNvPicPr>
          <p:nvPr/>
        </p:nvPicPr>
        <p:blipFill>
          <a:blip r:embed="rId4"/>
          <a:stretch>
            <a:fillRect/>
          </a:stretch>
        </p:blipFill>
        <p:spPr>
          <a:xfrm>
            <a:off x="3357554" y="4572008"/>
            <a:ext cx="1519102" cy="1147766"/>
          </a:xfrm>
          <a:prstGeom prst="rect">
            <a:avLst/>
          </a:prstGeom>
        </p:spPr>
      </p:pic>
    </p:spTree>
  </p:cSld>
  <p:clrMapOvr>
    <a:masterClrMapping/>
  </p:clrMapOvr>
  <p:transition advTm="2739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28596" y="1000108"/>
            <a:ext cx="8143932" cy="4965085"/>
          </a:xfrm>
          <a:prstGeom prst="rect">
            <a:avLst/>
          </a:prstGeom>
          <a:noFill/>
        </p:spPr>
        <p:txBody>
          <a:bodyPr wrap="square" rtlCol="0">
            <a:spAutoFit/>
          </a:bodyPr>
          <a:lstStyle/>
          <a:p>
            <a:r>
              <a:rPr lang="es-ES" sz="2400" dirty="0" smtClean="0"/>
              <a:t>Ejemplos de elección de zonas de pesca basándose en la información ofrecida diaria y gratuitamente por </a:t>
            </a:r>
            <a:r>
              <a:rPr lang="es-ES" sz="2400" dirty="0" err="1" smtClean="0"/>
              <a:t>MaxSea</a:t>
            </a:r>
            <a:r>
              <a:rPr lang="es-ES" sz="2400" dirty="0" smtClean="0"/>
              <a:t>.</a:t>
            </a:r>
          </a:p>
          <a:p>
            <a:endParaRPr lang="es-ES" sz="2400" dirty="0" smtClean="0"/>
          </a:p>
          <a:p>
            <a:r>
              <a:rPr lang="es-ES" sz="2400" dirty="0" smtClean="0"/>
              <a:t>Los signos de peces que aparecen en la pantalla corresponden a las picadas obtenidas esos días en las zonas elegidas.</a:t>
            </a:r>
          </a:p>
          <a:p>
            <a:endParaRPr lang="es-ES" sz="2400" dirty="0" smtClean="0"/>
          </a:p>
          <a:p>
            <a:r>
              <a:rPr lang="es-ES" sz="2400" dirty="0" smtClean="0"/>
              <a:t>En el primer ejemplo optamos por elegir las zonas altimétricas mas propicias, en el segundo caso elegimos  las zonas con mayor concentración de clorofila.</a:t>
            </a:r>
          </a:p>
          <a:p>
            <a:endParaRPr lang="es-ES" sz="2400" dirty="0" smtClean="0"/>
          </a:p>
          <a:p>
            <a:r>
              <a:rPr lang="es-ES" sz="2400" dirty="0" smtClean="0"/>
              <a:t>En ambos casos, los resultados fueron excelentes como se puede observar .</a:t>
            </a:r>
            <a:endParaRPr lang="es-ES" sz="2400" dirty="0"/>
          </a:p>
        </p:txBody>
      </p:sp>
      <p:sp>
        <p:nvSpPr>
          <p:cNvPr id="3" name="2 CuadroTexto"/>
          <p:cNvSpPr txBox="1"/>
          <p:nvPr/>
        </p:nvSpPr>
        <p:spPr>
          <a:xfrm>
            <a:off x="1571604" y="285728"/>
            <a:ext cx="5925020" cy="584775"/>
          </a:xfrm>
          <a:prstGeom prst="rect">
            <a:avLst/>
          </a:prstGeom>
          <a:noFill/>
        </p:spPr>
        <p:txBody>
          <a:bodyPr wrap="none" rtlCol="0">
            <a:spAutoFit/>
          </a:bodyPr>
          <a:lstStyle/>
          <a:p>
            <a:r>
              <a:rPr lang="es-ES" sz="3200" dirty="0" smtClean="0">
                <a:solidFill>
                  <a:srgbClr val="FF0000"/>
                </a:solidFill>
              </a:rPr>
              <a:t>Elección de las zonas de pesca</a:t>
            </a:r>
            <a:endParaRPr lang="es-ES" sz="3200" dirty="0">
              <a:solidFill>
                <a:srgbClr val="FF0000"/>
              </a:solidFill>
            </a:endParaRPr>
          </a:p>
        </p:txBody>
      </p:sp>
    </p:spTree>
  </p:cSld>
  <p:clrMapOvr>
    <a:masterClrMapping/>
  </p:clrMapOvr>
  <p:transition advClick="0" advTm="1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srcRect/>
          <a:stretch>
            <a:fillRect/>
          </a:stretch>
        </p:blipFill>
        <p:spPr bwMode="auto">
          <a:xfrm>
            <a:off x="0" y="928670"/>
            <a:ext cx="9144000" cy="5929330"/>
          </a:xfrm>
          <a:prstGeom prst="rect">
            <a:avLst/>
          </a:prstGeom>
          <a:noFill/>
          <a:ln w="9525">
            <a:noFill/>
            <a:miter lim="800000"/>
            <a:headEnd/>
            <a:tailEnd/>
          </a:ln>
        </p:spPr>
      </p:pic>
      <p:sp>
        <p:nvSpPr>
          <p:cNvPr id="3" name="2 CuadroTexto"/>
          <p:cNvSpPr txBox="1"/>
          <p:nvPr/>
        </p:nvSpPr>
        <p:spPr>
          <a:xfrm>
            <a:off x="1285852" y="357166"/>
            <a:ext cx="6357982" cy="523220"/>
          </a:xfrm>
          <a:prstGeom prst="rect">
            <a:avLst/>
          </a:prstGeom>
          <a:noFill/>
        </p:spPr>
        <p:txBody>
          <a:bodyPr wrap="square" rtlCol="0">
            <a:spAutoFit/>
          </a:bodyPr>
          <a:lstStyle/>
          <a:p>
            <a:r>
              <a:rPr lang="es-ES" sz="2800" b="1" dirty="0" err="1" smtClean="0">
                <a:solidFill>
                  <a:srgbClr val="FF0000"/>
                </a:solidFill>
              </a:rPr>
              <a:t>Altimetria</a:t>
            </a:r>
            <a:r>
              <a:rPr lang="es-ES" sz="2800" b="1" dirty="0" smtClean="0">
                <a:solidFill>
                  <a:srgbClr val="FF0000"/>
                </a:solidFill>
              </a:rPr>
              <a:t> 17 de septiembre 2007</a:t>
            </a:r>
            <a:endParaRPr lang="es-ES" sz="2800" b="1" dirty="0">
              <a:solidFill>
                <a:srgbClr val="FF0000"/>
              </a:solidFill>
            </a:endParaRPr>
          </a:p>
        </p:txBody>
      </p:sp>
    </p:spTree>
  </p:cSld>
  <p:clrMapOvr>
    <a:masterClrMapping/>
  </p:clrMapOvr>
  <p:transition advTm="10562"/>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2844" y="285729"/>
            <a:ext cx="9001156" cy="461665"/>
          </a:xfrm>
          <a:prstGeom prst="rect">
            <a:avLst/>
          </a:prstGeom>
          <a:noFill/>
        </p:spPr>
        <p:txBody>
          <a:bodyPr wrap="square" rtlCol="0">
            <a:spAutoFit/>
          </a:bodyPr>
          <a:lstStyle/>
          <a:p>
            <a:r>
              <a:rPr lang="es-ES" sz="2400" b="1" dirty="0" smtClean="0">
                <a:solidFill>
                  <a:srgbClr val="FF0000"/>
                </a:solidFill>
              </a:rPr>
              <a:t>Concentración de clorofila mes de Abril en nuestra costa</a:t>
            </a:r>
            <a:endParaRPr lang="es-ES" sz="2400" b="1" dirty="0">
              <a:solidFill>
                <a:srgbClr val="FF0000"/>
              </a:solidFill>
            </a:endParaRPr>
          </a:p>
        </p:txBody>
      </p:sp>
      <p:pic>
        <p:nvPicPr>
          <p:cNvPr id="6" name="5 Imagen"/>
          <p:cNvPicPr/>
          <p:nvPr/>
        </p:nvPicPr>
        <p:blipFill>
          <a:blip r:embed="rId2"/>
          <a:srcRect/>
          <a:stretch>
            <a:fillRect/>
          </a:stretch>
        </p:blipFill>
        <p:spPr bwMode="auto">
          <a:xfrm>
            <a:off x="0" y="785794"/>
            <a:ext cx="9144000" cy="6072206"/>
          </a:xfrm>
          <a:prstGeom prst="rect">
            <a:avLst/>
          </a:prstGeom>
          <a:noFill/>
          <a:ln w="9525">
            <a:noFill/>
            <a:miter lim="800000"/>
            <a:headEnd/>
            <a:tailEnd/>
          </a:ln>
        </p:spPr>
      </p:pic>
    </p:spTree>
  </p:cSld>
  <p:clrMapOvr>
    <a:masterClrMapping/>
  </p:clrMapOvr>
  <p:transition advTm="1061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0" y="857232"/>
            <a:ext cx="9144000" cy="6000768"/>
          </a:xfrm>
          <a:prstGeom prst="rect">
            <a:avLst/>
          </a:prstGeom>
          <a:noFill/>
          <a:ln w="9525">
            <a:noFill/>
            <a:miter lim="800000"/>
            <a:headEnd/>
            <a:tailEnd/>
          </a:ln>
        </p:spPr>
      </p:pic>
      <p:sp>
        <p:nvSpPr>
          <p:cNvPr id="5" name="4 CuadroTexto"/>
          <p:cNvSpPr txBox="1"/>
          <p:nvPr/>
        </p:nvSpPr>
        <p:spPr>
          <a:xfrm>
            <a:off x="928662" y="285728"/>
            <a:ext cx="7572428" cy="369332"/>
          </a:xfrm>
          <a:prstGeom prst="rect">
            <a:avLst/>
          </a:prstGeom>
          <a:noFill/>
        </p:spPr>
        <p:txBody>
          <a:bodyPr wrap="square" rtlCol="0">
            <a:spAutoFit/>
          </a:bodyPr>
          <a:lstStyle/>
          <a:p>
            <a:r>
              <a:rPr lang="es-ES" b="1" dirty="0" err="1" smtClean="0"/>
              <a:t>Surgencia</a:t>
            </a:r>
            <a:r>
              <a:rPr lang="es-ES" b="1" dirty="0" smtClean="0"/>
              <a:t> del plancton a la salida de los cañones submarinos</a:t>
            </a:r>
            <a:endParaRPr lang="es-ES" b="1" dirty="0"/>
          </a:p>
        </p:txBody>
      </p:sp>
      <p:sp>
        <p:nvSpPr>
          <p:cNvPr id="8" name="7 Título"/>
          <p:cNvSpPr>
            <a:spLocks noGrp="1"/>
          </p:cNvSpPr>
          <p:nvPr>
            <p:ph type="title"/>
          </p:nvPr>
        </p:nvSpPr>
        <p:spPr/>
        <p:txBody>
          <a:bodyPr/>
          <a:lstStyle/>
          <a:p>
            <a:endParaRPr lang="es-ES"/>
          </a:p>
        </p:txBody>
      </p:sp>
      <p:sp>
        <p:nvSpPr>
          <p:cNvPr id="9" name="8 Marcador de contenido"/>
          <p:cNvSpPr>
            <a:spLocks noGrp="1"/>
          </p:cNvSpPr>
          <p:nvPr>
            <p:ph idx="1"/>
          </p:nvPr>
        </p:nvSpPr>
        <p:spPr/>
        <p:txBody>
          <a:bodyPr/>
          <a:lstStyle/>
          <a:p>
            <a:endParaRPr lang="es-ES"/>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0" fill="hold"/>
                                        <p:tgtEl>
                                          <p:spTgt spid="4"/>
                                        </p:tgtEl>
                                        <p:attrNameLst>
                                          <p:attrName>ppt_x</p:attrName>
                                        </p:attrNameLst>
                                      </p:cBhvr>
                                      <p:tavLst>
                                        <p:tav tm="0">
                                          <p:val>
                                            <p:strVal val="#ppt_x"/>
                                          </p:val>
                                        </p:tav>
                                        <p:tav tm="100000">
                                          <p:val>
                                            <p:strVal val="#ppt_x"/>
                                          </p:val>
                                        </p:tav>
                                      </p:tavLst>
                                    </p:anim>
                                    <p:anim calcmode="lin" valueType="num">
                                      <p:cBhvr additive="base">
                                        <p:cTn id="12"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1 Imagen" descr="2.jpg"/>
          <p:cNvPicPr>
            <a:picLocks noChangeAspect="1"/>
          </p:cNvPicPr>
          <p:nvPr/>
        </p:nvPicPr>
        <p:blipFill>
          <a:blip r:embed="rId3"/>
          <a:stretch>
            <a:fillRect/>
          </a:stretch>
        </p:blipFill>
        <p:spPr>
          <a:xfrm>
            <a:off x="500034" y="714356"/>
            <a:ext cx="8089900" cy="5321300"/>
          </a:xfrm>
          <a:prstGeom prst="rect">
            <a:avLst/>
          </a:prstGeom>
        </p:spPr>
      </p:pic>
      <p:sp>
        <p:nvSpPr>
          <p:cNvPr id="3" name="2 CuadroTexto"/>
          <p:cNvSpPr txBox="1"/>
          <p:nvPr/>
        </p:nvSpPr>
        <p:spPr>
          <a:xfrm>
            <a:off x="1785918" y="214290"/>
            <a:ext cx="5572132" cy="461665"/>
          </a:xfrm>
          <a:prstGeom prst="rect">
            <a:avLst/>
          </a:prstGeom>
          <a:noFill/>
        </p:spPr>
        <p:txBody>
          <a:bodyPr wrap="square" rtlCol="0">
            <a:spAutoFit/>
          </a:bodyPr>
          <a:lstStyle/>
          <a:p>
            <a:r>
              <a:rPr lang="es-ES" sz="2400" b="1" dirty="0" smtClean="0">
                <a:solidFill>
                  <a:srgbClr val="FF0000"/>
                </a:solidFill>
              </a:rPr>
              <a:t>Y ahora que ya sabemos que buscar</a:t>
            </a:r>
            <a:endParaRPr lang="es-ES" sz="2400" b="1" dirty="0">
              <a:solidFill>
                <a:srgbClr val="FF0000"/>
              </a:solidFill>
            </a:endParaRPr>
          </a:p>
        </p:txBody>
      </p:sp>
      <p:sp>
        <p:nvSpPr>
          <p:cNvPr id="4" name="3 CuadroTexto"/>
          <p:cNvSpPr txBox="1"/>
          <p:nvPr/>
        </p:nvSpPr>
        <p:spPr>
          <a:xfrm>
            <a:off x="2143108" y="714356"/>
            <a:ext cx="5429288" cy="523220"/>
          </a:xfrm>
          <a:prstGeom prst="rect">
            <a:avLst/>
          </a:prstGeom>
          <a:noFill/>
        </p:spPr>
        <p:txBody>
          <a:bodyPr wrap="square" rtlCol="0">
            <a:spAutoFit/>
          </a:bodyPr>
          <a:lstStyle/>
          <a:p>
            <a:r>
              <a:rPr lang="es-ES" sz="2800" b="1" dirty="0" smtClean="0">
                <a:solidFill>
                  <a:srgbClr val="0066FF"/>
                </a:solidFill>
              </a:rPr>
              <a:t>Aprendamos como hacerlo</a:t>
            </a:r>
            <a:endParaRPr lang="es-ES" sz="2800" b="1" dirty="0">
              <a:solidFill>
                <a:srgbClr val="0066FF"/>
              </a:solidFill>
            </a:endParaRPr>
          </a:p>
        </p:txBody>
      </p:sp>
      <p:sp>
        <p:nvSpPr>
          <p:cNvPr id="5" name="4 Rectángulo"/>
          <p:cNvSpPr/>
          <p:nvPr/>
        </p:nvSpPr>
        <p:spPr>
          <a:xfrm>
            <a:off x="571472" y="6211669"/>
            <a:ext cx="7643866" cy="369332"/>
          </a:xfrm>
          <a:prstGeom prst="rect">
            <a:avLst/>
          </a:prstGeom>
        </p:spPr>
        <p:txBody>
          <a:bodyPr wrap="square">
            <a:spAutoFit/>
          </a:bodyPr>
          <a:lstStyle/>
          <a:p>
            <a:r>
              <a:rPr lang="es-ES" b="1" dirty="0" smtClean="0">
                <a:solidFill>
                  <a:srgbClr val="FC2B08"/>
                </a:solidFill>
              </a:rPr>
              <a:t>Con </a:t>
            </a:r>
            <a:r>
              <a:rPr lang="es-ES" b="1" i="1" dirty="0" err="1" smtClean="0">
                <a:solidFill>
                  <a:srgbClr val="FC2B08"/>
                </a:solidFill>
              </a:rPr>
              <a:t>Maxsea</a:t>
            </a:r>
            <a:r>
              <a:rPr lang="es-ES" b="1" dirty="0" smtClean="0">
                <a:solidFill>
                  <a:srgbClr val="FC2B08"/>
                </a:solidFill>
              </a:rPr>
              <a:t>, pasarás </a:t>
            </a:r>
            <a:r>
              <a:rPr lang="es-ES" b="1" dirty="0" smtClean="0">
                <a:solidFill>
                  <a:srgbClr val="FF0000"/>
                </a:solidFill>
              </a:rPr>
              <a:t>más t</a:t>
            </a:r>
            <a:r>
              <a:rPr lang="es-ES" b="1" dirty="0" smtClean="0">
                <a:solidFill>
                  <a:srgbClr val="FC2B08"/>
                </a:solidFill>
              </a:rPr>
              <a:t>iempo pescando el pez que buscándolo</a:t>
            </a:r>
            <a:endParaRPr lang="es-ES" b="1" dirty="0">
              <a:solidFill>
                <a:srgbClr val="FC2B08"/>
              </a:solidFill>
            </a:endParaRPr>
          </a:p>
        </p:txBody>
      </p:sp>
    </p:spTree>
    <p:custDataLst>
      <p:tags r:id="rId1"/>
    </p:custDataLst>
  </p:cSld>
  <p:clrMapOvr>
    <a:masterClrMapping/>
  </p:clrMapOvr>
  <p:transition advTm="1539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amond(in)">
                                      <p:cBhvr>
                                        <p:cTn id="15" dur="2000"/>
                                        <p:tgtEl>
                                          <p:spTgt spid="2"/>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par>
                                <p:cTn id="19" presetID="35"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0"/>
                                        <p:tgtEl>
                                          <p:spTgt spid="5"/>
                                        </p:tgtEl>
                                      </p:cBhvr>
                                    </p:animEffect>
                                    <p:anim calcmode="lin" valueType="num">
                                      <p:cBhvr>
                                        <p:cTn id="22" dur="5000" fill="hold"/>
                                        <p:tgtEl>
                                          <p:spTgt spid="5"/>
                                        </p:tgtEl>
                                        <p:attrNameLst>
                                          <p:attrName>style.rotation</p:attrName>
                                        </p:attrNameLst>
                                      </p:cBhvr>
                                      <p:tavLst>
                                        <p:tav tm="0">
                                          <p:val>
                                            <p:fltVal val="720"/>
                                          </p:val>
                                        </p:tav>
                                        <p:tav tm="100000">
                                          <p:val>
                                            <p:fltVal val="0"/>
                                          </p:val>
                                        </p:tav>
                                      </p:tavLst>
                                    </p:anim>
                                    <p:anim calcmode="lin" valueType="num">
                                      <p:cBhvr>
                                        <p:cTn id="23" dur="5000" fill="hold"/>
                                        <p:tgtEl>
                                          <p:spTgt spid="5"/>
                                        </p:tgtEl>
                                        <p:attrNameLst>
                                          <p:attrName>ppt_h</p:attrName>
                                        </p:attrNameLst>
                                      </p:cBhvr>
                                      <p:tavLst>
                                        <p:tav tm="0">
                                          <p:val>
                                            <p:fltVal val="0"/>
                                          </p:val>
                                        </p:tav>
                                        <p:tav tm="100000">
                                          <p:val>
                                            <p:strVal val="#ppt_h"/>
                                          </p:val>
                                        </p:tav>
                                      </p:tavLst>
                                    </p:anim>
                                    <p:anim calcmode="lin" valueType="num">
                                      <p:cBhvr>
                                        <p:cTn id="24" dur="5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928670"/>
            <a:ext cx="8588025" cy="2677656"/>
          </a:xfrm>
          <a:prstGeom prst="rect">
            <a:avLst/>
          </a:prstGeom>
          <a:noFill/>
        </p:spPr>
        <p:txBody>
          <a:bodyPr wrap="square" rtlCol="0">
            <a:spAutoFit/>
          </a:bodyPr>
          <a:lstStyle/>
          <a:p>
            <a:r>
              <a:rPr lang="es-ES" sz="2000" dirty="0" smtClean="0"/>
              <a:t>Evidentemente existen más factores que influyen directamente  sobre la pesca.</a:t>
            </a:r>
          </a:p>
          <a:p>
            <a:r>
              <a:rPr lang="es-ES" sz="2000" dirty="0" smtClean="0"/>
              <a:t>Para mi el más importante es sin duda la presión atmosférica.</a:t>
            </a:r>
          </a:p>
          <a:p>
            <a:r>
              <a:rPr lang="es-ES" sz="2000" dirty="0" smtClean="0"/>
              <a:t>Cuando estamos bajo la influencia de una borrasca y por lo tanto con bajas presiones, los peces sienten como se les hincha la vejiga natatoria produciéndoles malestar por lo que buscan aguas más profundas para conseguir nivelar la presión, ello provoca que nuestras presas pasen el mayor tiempo  en aguas profundas en busca de su alimento</a:t>
            </a:r>
            <a:r>
              <a:rPr lang="es-ES" sz="2800" dirty="0" smtClean="0"/>
              <a:t>.</a:t>
            </a:r>
            <a:endParaRPr lang="es-ES" sz="2800" dirty="0"/>
          </a:p>
        </p:txBody>
      </p:sp>
      <p:sp>
        <p:nvSpPr>
          <p:cNvPr id="3" name="2 CuadroTexto"/>
          <p:cNvSpPr txBox="1"/>
          <p:nvPr/>
        </p:nvSpPr>
        <p:spPr>
          <a:xfrm>
            <a:off x="2285984" y="357166"/>
            <a:ext cx="4186852" cy="523220"/>
          </a:xfrm>
          <a:prstGeom prst="rect">
            <a:avLst/>
          </a:prstGeom>
          <a:noFill/>
        </p:spPr>
        <p:txBody>
          <a:bodyPr wrap="none" rtlCol="0">
            <a:spAutoFit/>
          </a:bodyPr>
          <a:lstStyle/>
          <a:p>
            <a:r>
              <a:rPr lang="es-ES" sz="2800" b="1" dirty="0" smtClean="0">
                <a:solidFill>
                  <a:srgbClr val="FF0000"/>
                </a:solidFill>
              </a:rPr>
              <a:t>La Presión Atmosférica</a:t>
            </a:r>
            <a:endParaRPr lang="es-ES" sz="2800" b="1" dirty="0">
              <a:solidFill>
                <a:srgbClr val="FF0000"/>
              </a:solidFill>
            </a:endParaRPr>
          </a:p>
        </p:txBody>
      </p:sp>
      <p:pic>
        <p:nvPicPr>
          <p:cNvPr id="2050" name="Picture 2" descr="C:\Documents and Settings\Angel\Mis documentos\Mis imágenes\MAXSEA\MaxseaRoutageMeteo.jpg"/>
          <p:cNvPicPr>
            <a:picLocks noChangeAspect="1" noChangeArrowheads="1"/>
          </p:cNvPicPr>
          <p:nvPr/>
        </p:nvPicPr>
        <p:blipFill>
          <a:blip r:embed="rId2"/>
          <a:srcRect/>
          <a:stretch>
            <a:fillRect/>
          </a:stretch>
        </p:blipFill>
        <p:spPr bwMode="auto">
          <a:xfrm>
            <a:off x="2928926" y="3786190"/>
            <a:ext cx="3594100" cy="2705100"/>
          </a:xfrm>
          <a:prstGeom prst="rect">
            <a:avLst/>
          </a:prstGeom>
          <a:noFill/>
        </p:spPr>
      </p:pic>
    </p:spTree>
  </p:cSld>
  <p:clrMapOvr>
    <a:masterClrMapping/>
  </p:clrMapOvr>
  <p:transition advClick="0" advTm="2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17 CuadroTexto"/>
          <p:cNvSpPr txBox="1"/>
          <p:nvPr/>
        </p:nvSpPr>
        <p:spPr>
          <a:xfrm>
            <a:off x="2214546" y="2643182"/>
            <a:ext cx="5000660" cy="1569660"/>
          </a:xfrm>
          <a:prstGeom prst="rect">
            <a:avLst/>
          </a:prstGeom>
          <a:noFill/>
        </p:spPr>
        <p:txBody>
          <a:bodyPr wrap="square" rtlCol="0">
            <a:spAutoFit/>
          </a:bodyPr>
          <a:lstStyle/>
          <a:p>
            <a:r>
              <a:rPr lang="es-ES" sz="9600" b="1" dirty="0" smtClean="0">
                <a:solidFill>
                  <a:srgbClr val="FFFF00"/>
                </a:solidFill>
              </a:rPr>
              <a:t>M</a:t>
            </a:r>
            <a:r>
              <a:rPr lang="es-ES" sz="7200" b="1" dirty="0" smtClean="0">
                <a:solidFill>
                  <a:srgbClr val="FFFF00"/>
                </a:solidFill>
              </a:rPr>
              <a:t>AX</a:t>
            </a:r>
            <a:r>
              <a:rPr lang="es-ES" sz="9600" b="1" dirty="0" smtClean="0">
                <a:solidFill>
                  <a:srgbClr val="FFFF00"/>
                </a:solidFill>
              </a:rPr>
              <a:t>S</a:t>
            </a:r>
            <a:r>
              <a:rPr lang="es-ES" sz="7200" b="1" dirty="0" smtClean="0">
                <a:solidFill>
                  <a:srgbClr val="FFFF00"/>
                </a:solidFill>
              </a:rPr>
              <a:t>EA</a:t>
            </a:r>
            <a:endParaRPr lang="es-ES" sz="7200" b="1" dirty="0">
              <a:solidFill>
                <a:srgbClr val="FFFF00"/>
              </a:solidFill>
            </a:endParaRPr>
          </a:p>
        </p:txBody>
      </p:sp>
      <p:sp>
        <p:nvSpPr>
          <p:cNvPr id="12290" name="Rectangle 2"/>
          <p:cNvSpPr>
            <a:spLocks noGrp="1" noChangeArrowheads="1"/>
          </p:cNvSpPr>
          <p:nvPr>
            <p:ph type="title"/>
          </p:nvPr>
        </p:nvSpPr>
        <p:spPr/>
        <p:txBody>
          <a:bodyPr/>
          <a:lstStyle/>
          <a:p>
            <a:r>
              <a:rPr lang="es-ES" sz="2400" b="1" dirty="0" smtClean="0">
                <a:solidFill>
                  <a:srgbClr val="FC2B08"/>
                </a:solidFill>
              </a:rPr>
              <a:t> </a:t>
            </a:r>
            <a:endParaRPr lang="es-ES" sz="3200" b="1" dirty="0" smtClean="0">
              <a:solidFill>
                <a:srgbClr val="FC2B08"/>
              </a:solidFill>
            </a:endParaRPr>
          </a:p>
        </p:txBody>
      </p:sp>
      <p:sp>
        <p:nvSpPr>
          <p:cNvPr id="26627" name="Rectangle 3"/>
          <p:cNvSpPr>
            <a:spLocks noGrp="1" noChangeArrowheads="1"/>
          </p:cNvSpPr>
          <p:nvPr>
            <p:ph idx="1"/>
          </p:nvPr>
        </p:nvSpPr>
        <p:spPr>
          <a:xfrm>
            <a:off x="142844" y="0"/>
            <a:ext cx="9144000" cy="642942"/>
          </a:xfrm>
        </p:spPr>
        <p:txBody>
          <a:bodyPr/>
          <a:lstStyle/>
          <a:p>
            <a:r>
              <a:rPr lang="es-ES" b="1" dirty="0" smtClean="0">
                <a:solidFill>
                  <a:srgbClr val="FC2B08"/>
                </a:solidFill>
              </a:rPr>
              <a:t>La tecnología al servicio de la pesca deportiva</a:t>
            </a:r>
          </a:p>
        </p:txBody>
      </p:sp>
      <p:pic>
        <p:nvPicPr>
          <p:cNvPr id="12296" name="Picture 12" descr="MaxSea_07"/>
          <p:cNvPicPr>
            <a:picLocks noChangeAspect="1" noChangeArrowheads="1"/>
          </p:cNvPicPr>
          <p:nvPr/>
        </p:nvPicPr>
        <p:blipFill>
          <a:blip r:embed="rId3"/>
          <a:srcRect/>
          <a:stretch>
            <a:fillRect/>
          </a:stretch>
        </p:blipFill>
        <p:spPr bwMode="auto">
          <a:xfrm>
            <a:off x="0" y="714356"/>
            <a:ext cx="4429124" cy="2428868"/>
          </a:xfrm>
          <a:prstGeom prst="rect">
            <a:avLst/>
          </a:prstGeom>
          <a:noFill/>
          <a:ln w="9525">
            <a:noFill/>
            <a:miter lim="800000"/>
            <a:headEnd/>
            <a:tailEnd/>
          </a:ln>
        </p:spPr>
      </p:pic>
      <p:pic>
        <p:nvPicPr>
          <p:cNvPr id="12297" name="Picture 13" descr="maxsea altimetria"/>
          <p:cNvPicPr>
            <a:picLocks noChangeAspect="1" noChangeArrowheads="1"/>
          </p:cNvPicPr>
          <p:nvPr/>
        </p:nvPicPr>
        <p:blipFill>
          <a:blip r:embed="rId4"/>
          <a:srcRect/>
          <a:stretch>
            <a:fillRect/>
          </a:stretch>
        </p:blipFill>
        <p:spPr bwMode="auto">
          <a:xfrm>
            <a:off x="4643438" y="714356"/>
            <a:ext cx="4500562" cy="2428868"/>
          </a:xfrm>
          <a:prstGeom prst="rect">
            <a:avLst/>
          </a:prstGeom>
          <a:noFill/>
          <a:ln w="9525">
            <a:noFill/>
            <a:miter lim="800000"/>
            <a:headEnd/>
            <a:tailEnd/>
          </a:ln>
        </p:spPr>
      </p:pic>
      <p:sp>
        <p:nvSpPr>
          <p:cNvPr id="10" name="9 CuadroTexto"/>
          <p:cNvSpPr txBox="1"/>
          <p:nvPr/>
        </p:nvSpPr>
        <p:spPr>
          <a:xfrm>
            <a:off x="5500694" y="3143248"/>
            <a:ext cx="3000396" cy="369332"/>
          </a:xfrm>
          <a:prstGeom prst="rect">
            <a:avLst/>
          </a:prstGeom>
          <a:noFill/>
        </p:spPr>
        <p:txBody>
          <a:bodyPr wrap="square" rtlCol="0">
            <a:spAutoFit/>
          </a:bodyPr>
          <a:lstStyle/>
          <a:p>
            <a:r>
              <a:rPr lang="es-ES" dirty="0" err="1" smtClean="0"/>
              <a:t>Altimetria</a:t>
            </a:r>
            <a:r>
              <a:rPr lang="es-ES" dirty="0" smtClean="0"/>
              <a:t> y corrientes</a:t>
            </a:r>
            <a:endParaRPr lang="es-ES" dirty="0"/>
          </a:p>
        </p:txBody>
      </p:sp>
      <p:sp>
        <p:nvSpPr>
          <p:cNvPr id="11" name="10 CuadroTexto"/>
          <p:cNvSpPr txBox="1"/>
          <p:nvPr/>
        </p:nvSpPr>
        <p:spPr>
          <a:xfrm>
            <a:off x="571472" y="3143248"/>
            <a:ext cx="3429024" cy="369332"/>
          </a:xfrm>
          <a:prstGeom prst="rect">
            <a:avLst/>
          </a:prstGeom>
          <a:noFill/>
        </p:spPr>
        <p:txBody>
          <a:bodyPr wrap="square" rtlCol="0">
            <a:spAutoFit/>
          </a:bodyPr>
          <a:lstStyle/>
          <a:p>
            <a:r>
              <a:rPr lang="es-ES" dirty="0" smtClean="0"/>
              <a:t>Generador personal </a:t>
            </a:r>
            <a:r>
              <a:rPr lang="es-ES" dirty="0" err="1" smtClean="0"/>
              <a:t>batimetria</a:t>
            </a:r>
            <a:endParaRPr lang="es-ES" dirty="0"/>
          </a:p>
        </p:txBody>
      </p:sp>
      <p:pic>
        <p:nvPicPr>
          <p:cNvPr id="12" name="11 Imagen"/>
          <p:cNvPicPr/>
          <p:nvPr/>
        </p:nvPicPr>
        <p:blipFill>
          <a:blip r:embed="rId5"/>
          <a:srcRect/>
          <a:stretch>
            <a:fillRect/>
          </a:stretch>
        </p:blipFill>
        <p:spPr bwMode="auto">
          <a:xfrm>
            <a:off x="4643438" y="3643314"/>
            <a:ext cx="4500562" cy="2732083"/>
          </a:xfrm>
          <a:prstGeom prst="rect">
            <a:avLst/>
          </a:prstGeom>
          <a:noFill/>
          <a:ln w="9525">
            <a:noFill/>
            <a:miter lim="800000"/>
            <a:headEnd/>
            <a:tailEnd/>
          </a:ln>
        </p:spPr>
      </p:pic>
      <p:pic>
        <p:nvPicPr>
          <p:cNvPr id="13" name="12 Imagen"/>
          <p:cNvPicPr/>
          <p:nvPr/>
        </p:nvPicPr>
        <p:blipFill>
          <a:blip r:embed="rId6"/>
          <a:srcRect/>
          <a:stretch>
            <a:fillRect/>
          </a:stretch>
        </p:blipFill>
        <p:spPr bwMode="auto">
          <a:xfrm>
            <a:off x="0" y="3643314"/>
            <a:ext cx="4429124" cy="2714644"/>
          </a:xfrm>
          <a:prstGeom prst="rect">
            <a:avLst/>
          </a:prstGeom>
          <a:noFill/>
          <a:ln w="9525">
            <a:noFill/>
            <a:miter lim="800000"/>
            <a:headEnd/>
            <a:tailEnd/>
          </a:ln>
        </p:spPr>
      </p:pic>
      <p:sp>
        <p:nvSpPr>
          <p:cNvPr id="14" name="13 CuadroTexto"/>
          <p:cNvSpPr txBox="1"/>
          <p:nvPr/>
        </p:nvSpPr>
        <p:spPr>
          <a:xfrm>
            <a:off x="5357818" y="6357958"/>
            <a:ext cx="3286148" cy="369332"/>
          </a:xfrm>
          <a:prstGeom prst="rect">
            <a:avLst/>
          </a:prstGeom>
          <a:noFill/>
        </p:spPr>
        <p:txBody>
          <a:bodyPr wrap="square" rtlCol="0">
            <a:spAutoFit/>
          </a:bodyPr>
          <a:lstStyle/>
          <a:p>
            <a:r>
              <a:rPr lang="es-ES" dirty="0" smtClean="0"/>
              <a:t>Concentración de clorofila</a:t>
            </a:r>
            <a:endParaRPr lang="es-ES" dirty="0"/>
          </a:p>
        </p:txBody>
      </p:sp>
      <p:sp>
        <p:nvSpPr>
          <p:cNvPr id="15" name="14 CuadroTexto"/>
          <p:cNvSpPr txBox="1"/>
          <p:nvPr/>
        </p:nvSpPr>
        <p:spPr>
          <a:xfrm>
            <a:off x="1000100" y="6357958"/>
            <a:ext cx="2786082" cy="369332"/>
          </a:xfrm>
          <a:prstGeom prst="rect">
            <a:avLst/>
          </a:prstGeom>
          <a:noFill/>
        </p:spPr>
        <p:txBody>
          <a:bodyPr wrap="square" rtlCol="0">
            <a:spAutoFit/>
          </a:bodyPr>
          <a:lstStyle/>
          <a:p>
            <a:r>
              <a:rPr lang="es-ES" dirty="0" smtClean="0"/>
              <a:t>Temperaturas agua </a:t>
            </a:r>
            <a:endParaRPr lang="es-ES" dirty="0"/>
          </a:p>
        </p:txBody>
      </p:sp>
    </p:spTree>
    <p:custDataLst>
      <p:tags r:id="rId1"/>
    </p:custDataLst>
  </p:cSld>
  <p:clrMapOvr>
    <a:masterClrMapping/>
  </p:clrMapOvr>
  <p:transition advClick="0" advTm="2154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in)">
                                      <p:cBhvr>
                                        <p:cTn id="7" dur="2000"/>
                                        <p:tgtEl>
                                          <p:spTgt spid="18"/>
                                        </p:tgtEl>
                                      </p:cBhvr>
                                    </p:animEffect>
                                  </p:childTnLst>
                                </p:cTn>
                              </p:par>
                            </p:childTnLst>
                          </p:cTn>
                        </p:par>
                        <p:par>
                          <p:cTn id="8" fill="hold">
                            <p:stCondLst>
                              <p:cond delay="2000"/>
                            </p:stCondLst>
                            <p:childTnLst>
                              <p:par>
                                <p:cTn id="9" presetID="7" presetClass="entr" presetSubtype="4" fill="hold" grpId="0" nodeType="afterEffect">
                                  <p:stCondLst>
                                    <p:cond delay="0"/>
                                  </p:stCondLst>
                                  <p:childTnLst>
                                    <p:set>
                                      <p:cBhvr>
                                        <p:cTn id="10" dur="1" fill="hold">
                                          <p:stCondLst>
                                            <p:cond delay="0"/>
                                          </p:stCondLst>
                                        </p:cTn>
                                        <p:tgtEl>
                                          <p:spTgt spid="26627">
                                            <p:txEl>
                                              <p:pRg st="0" end="0"/>
                                            </p:txEl>
                                          </p:spTgt>
                                        </p:tgtEl>
                                        <p:attrNameLst>
                                          <p:attrName>style.visibility</p:attrName>
                                        </p:attrNameLst>
                                      </p:cBhvr>
                                      <p:to>
                                        <p:strVal val="visible"/>
                                      </p:to>
                                    </p:set>
                                    <p:anim calcmode="lin" valueType="num">
                                      <p:cBhvr additive="base">
                                        <p:cTn id="11" dur="5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amond(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nodeType="clickEffect">
                                  <p:stCondLst>
                                    <p:cond delay="0"/>
                                  </p:stCondLst>
                                  <p:childTnLst>
                                    <p:set>
                                      <p:cBhvr>
                                        <p:cTn id="21" dur="1" fill="hold">
                                          <p:stCondLst>
                                            <p:cond delay="0"/>
                                          </p:stCondLst>
                                        </p:cTn>
                                        <p:tgtEl>
                                          <p:spTgt spid="12296"/>
                                        </p:tgtEl>
                                        <p:attrNameLst>
                                          <p:attrName>style.visibility</p:attrName>
                                        </p:attrNameLst>
                                      </p:cBhvr>
                                      <p:to>
                                        <p:strVal val="visible"/>
                                      </p:to>
                                    </p:set>
                                    <p:animEffect transition="in" filter="fade">
                                      <p:cBhvr>
                                        <p:cTn id="22" dur="2000"/>
                                        <p:tgtEl>
                                          <p:spTgt spid="12296"/>
                                        </p:tgtEl>
                                      </p:cBhvr>
                                    </p:animEffect>
                                    <p:anim calcmode="lin" valueType="num">
                                      <p:cBhvr>
                                        <p:cTn id="23" dur="2000" fill="hold"/>
                                        <p:tgtEl>
                                          <p:spTgt spid="12296"/>
                                        </p:tgtEl>
                                        <p:attrNameLst>
                                          <p:attrName>style.rotation</p:attrName>
                                        </p:attrNameLst>
                                      </p:cBhvr>
                                      <p:tavLst>
                                        <p:tav tm="0">
                                          <p:val>
                                            <p:fltVal val="720"/>
                                          </p:val>
                                        </p:tav>
                                        <p:tav tm="100000">
                                          <p:val>
                                            <p:fltVal val="0"/>
                                          </p:val>
                                        </p:tav>
                                      </p:tavLst>
                                    </p:anim>
                                    <p:anim calcmode="lin" valueType="num">
                                      <p:cBhvr>
                                        <p:cTn id="24" dur="2000" fill="hold"/>
                                        <p:tgtEl>
                                          <p:spTgt spid="12296"/>
                                        </p:tgtEl>
                                        <p:attrNameLst>
                                          <p:attrName>ppt_h</p:attrName>
                                        </p:attrNameLst>
                                      </p:cBhvr>
                                      <p:tavLst>
                                        <p:tav tm="0">
                                          <p:val>
                                            <p:fltVal val="0"/>
                                          </p:val>
                                        </p:tav>
                                        <p:tav tm="100000">
                                          <p:val>
                                            <p:strVal val="#ppt_h"/>
                                          </p:val>
                                        </p:tav>
                                      </p:tavLst>
                                    </p:anim>
                                    <p:anim calcmode="lin" valueType="num">
                                      <p:cBhvr>
                                        <p:cTn id="25" dur="2000" fill="hold"/>
                                        <p:tgtEl>
                                          <p:spTgt spid="12296"/>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amond(in)">
                                      <p:cBhvr>
                                        <p:cTn id="30" dur="2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anim calcmode="lin" valueType="num">
                                      <p:cBhvr>
                                        <p:cTn id="36" dur="2000" fill="hold"/>
                                        <p:tgtEl>
                                          <p:spTgt spid="13"/>
                                        </p:tgtEl>
                                        <p:attrNameLst>
                                          <p:attrName>style.rotation</p:attrName>
                                        </p:attrNameLst>
                                      </p:cBhvr>
                                      <p:tavLst>
                                        <p:tav tm="0">
                                          <p:val>
                                            <p:fltVal val="720"/>
                                          </p:val>
                                        </p:tav>
                                        <p:tav tm="100000">
                                          <p:val>
                                            <p:fltVal val="0"/>
                                          </p:val>
                                        </p:tav>
                                      </p:tavLst>
                                    </p:anim>
                                    <p:anim calcmode="lin" valueType="num">
                                      <p:cBhvr>
                                        <p:cTn id="37" dur="2000" fill="hold"/>
                                        <p:tgtEl>
                                          <p:spTgt spid="13"/>
                                        </p:tgtEl>
                                        <p:attrNameLst>
                                          <p:attrName>ppt_h</p:attrName>
                                        </p:attrNameLst>
                                      </p:cBhvr>
                                      <p:tavLst>
                                        <p:tav tm="0">
                                          <p:val>
                                            <p:fltVal val="0"/>
                                          </p:val>
                                        </p:tav>
                                        <p:tav tm="100000">
                                          <p:val>
                                            <p:strVal val="#ppt_h"/>
                                          </p:val>
                                        </p:tav>
                                      </p:tavLst>
                                    </p:anim>
                                    <p:anim calcmode="lin" valueType="num">
                                      <p:cBhvr>
                                        <p:cTn id="38" dur="2000" fill="hold"/>
                                        <p:tgtEl>
                                          <p:spTgt spid="13"/>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000"/>
                                        <p:tgtEl>
                                          <p:spTgt spid="10"/>
                                        </p:tgtEl>
                                      </p:cBhvr>
                                    </p:animEffect>
                                    <p:anim calcmode="lin" valueType="num">
                                      <p:cBhvr>
                                        <p:cTn id="44" dur="2000" fill="hold"/>
                                        <p:tgtEl>
                                          <p:spTgt spid="10"/>
                                        </p:tgtEl>
                                        <p:attrNameLst>
                                          <p:attrName>style.rotation</p:attrName>
                                        </p:attrNameLst>
                                      </p:cBhvr>
                                      <p:tavLst>
                                        <p:tav tm="0">
                                          <p:val>
                                            <p:fltVal val="720"/>
                                          </p:val>
                                        </p:tav>
                                        <p:tav tm="100000">
                                          <p:val>
                                            <p:fltVal val="0"/>
                                          </p:val>
                                        </p:tav>
                                      </p:tavLst>
                                    </p:anim>
                                    <p:anim calcmode="lin" valueType="num">
                                      <p:cBhvr>
                                        <p:cTn id="45" dur="2000" fill="hold"/>
                                        <p:tgtEl>
                                          <p:spTgt spid="10"/>
                                        </p:tgtEl>
                                        <p:attrNameLst>
                                          <p:attrName>ppt_h</p:attrName>
                                        </p:attrNameLst>
                                      </p:cBhvr>
                                      <p:tavLst>
                                        <p:tav tm="0">
                                          <p:val>
                                            <p:fltVal val="0"/>
                                          </p:val>
                                        </p:tav>
                                        <p:tav tm="100000">
                                          <p:val>
                                            <p:strVal val="#ppt_h"/>
                                          </p:val>
                                        </p:tav>
                                      </p:tavLst>
                                    </p:anim>
                                    <p:anim calcmode="lin" valueType="num">
                                      <p:cBhvr>
                                        <p:cTn id="46" dur="2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47" fill="hold">
                      <p:stCondLst>
                        <p:cond delay="indefinite"/>
                      </p:stCondLst>
                      <p:childTnLst>
                        <p:par>
                          <p:cTn id="48" fill="hold">
                            <p:stCondLst>
                              <p:cond delay="0"/>
                            </p:stCondLst>
                            <p:childTnLst>
                              <p:par>
                                <p:cTn id="49" presetID="35" presetClass="entr" presetSubtype="0" fill="hold" nodeType="clickEffect">
                                  <p:stCondLst>
                                    <p:cond delay="0"/>
                                  </p:stCondLst>
                                  <p:childTnLst>
                                    <p:set>
                                      <p:cBhvr>
                                        <p:cTn id="50" dur="1" fill="hold">
                                          <p:stCondLst>
                                            <p:cond delay="0"/>
                                          </p:stCondLst>
                                        </p:cTn>
                                        <p:tgtEl>
                                          <p:spTgt spid="12297"/>
                                        </p:tgtEl>
                                        <p:attrNameLst>
                                          <p:attrName>style.visibility</p:attrName>
                                        </p:attrNameLst>
                                      </p:cBhvr>
                                      <p:to>
                                        <p:strVal val="visible"/>
                                      </p:to>
                                    </p:set>
                                    <p:animEffect transition="in" filter="fade">
                                      <p:cBhvr>
                                        <p:cTn id="51" dur="2000"/>
                                        <p:tgtEl>
                                          <p:spTgt spid="12297"/>
                                        </p:tgtEl>
                                      </p:cBhvr>
                                    </p:animEffect>
                                    <p:anim calcmode="lin" valueType="num">
                                      <p:cBhvr>
                                        <p:cTn id="52" dur="2000" fill="hold"/>
                                        <p:tgtEl>
                                          <p:spTgt spid="12297"/>
                                        </p:tgtEl>
                                        <p:attrNameLst>
                                          <p:attrName>style.rotation</p:attrName>
                                        </p:attrNameLst>
                                      </p:cBhvr>
                                      <p:tavLst>
                                        <p:tav tm="0">
                                          <p:val>
                                            <p:fltVal val="720"/>
                                          </p:val>
                                        </p:tav>
                                        <p:tav tm="100000">
                                          <p:val>
                                            <p:fltVal val="0"/>
                                          </p:val>
                                        </p:tav>
                                      </p:tavLst>
                                    </p:anim>
                                    <p:anim calcmode="lin" valueType="num">
                                      <p:cBhvr>
                                        <p:cTn id="53" dur="2000" fill="hold"/>
                                        <p:tgtEl>
                                          <p:spTgt spid="12297"/>
                                        </p:tgtEl>
                                        <p:attrNameLst>
                                          <p:attrName>ppt_h</p:attrName>
                                        </p:attrNameLst>
                                      </p:cBhvr>
                                      <p:tavLst>
                                        <p:tav tm="0">
                                          <p:val>
                                            <p:fltVal val="0"/>
                                          </p:val>
                                        </p:tav>
                                        <p:tav tm="100000">
                                          <p:val>
                                            <p:strVal val="#ppt_h"/>
                                          </p:val>
                                        </p:tav>
                                      </p:tavLst>
                                    </p:anim>
                                    <p:anim calcmode="lin" valueType="num">
                                      <p:cBhvr>
                                        <p:cTn id="54" dur="2000" fill="hold"/>
                                        <p:tgtEl>
                                          <p:spTgt spid="12297"/>
                                        </p:tgtEl>
                                        <p:attrNameLst>
                                          <p:attrName>ppt_w</p:attrName>
                                        </p:attrNameLst>
                                      </p:cBhvr>
                                      <p:tavLst>
                                        <p:tav tm="0">
                                          <p:val>
                                            <p:fltVal val="0"/>
                                          </p:val>
                                        </p:tav>
                                        <p:tav tm="100000">
                                          <p:val>
                                            <p:strVal val="#ppt_w"/>
                                          </p:val>
                                        </p:tav>
                                      </p:tavLst>
                                    </p:anim>
                                  </p:childTnLst>
                                </p:cTn>
                              </p:par>
                            </p:childTnLst>
                          </p:cTn>
                        </p:par>
                      </p:childTnLst>
                    </p:cTn>
                  </p:par>
                  <p:par>
                    <p:cTn id="55" fill="hold">
                      <p:stCondLst>
                        <p:cond delay="indefinite"/>
                      </p:stCondLst>
                      <p:childTnLst>
                        <p:par>
                          <p:cTn id="56" fill="hold">
                            <p:stCondLst>
                              <p:cond delay="0"/>
                            </p:stCondLst>
                            <p:childTnLst>
                              <p:par>
                                <p:cTn id="57" presetID="35"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2000"/>
                                        <p:tgtEl>
                                          <p:spTgt spid="14"/>
                                        </p:tgtEl>
                                      </p:cBhvr>
                                    </p:animEffect>
                                    <p:anim calcmode="lin" valueType="num">
                                      <p:cBhvr>
                                        <p:cTn id="60" dur="2000" fill="hold"/>
                                        <p:tgtEl>
                                          <p:spTgt spid="14"/>
                                        </p:tgtEl>
                                        <p:attrNameLst>
                                          <p:attrName>style.rotation</p:attrName>
                                        </p:attrNameLst>
                                      </p:cBhvr>
                                      <p:tavLst>
                                        <p:tav tm="0">
                                          <p:val>
                                            <p:fltVal val="720"/>
                                          </p:val>
                                        </p:tav>
                                        <p:tav tm="100000">
                                          <p:val>
                                            <p:fltVal val="0"/>
                                          </p:val>
                                        </p:tav>
                                      </p:tavLst>
                                    </p:anim>
                                    <p:anim calcmode="lin" valueType="num">
                                      <p:cBhvr>
                                        <p:cTn id="61" dur="2000" fill="hold"/>
                                        <p:tgtEl>
                                          <p:spTgt spid="14"/>
                                        </p:tgtEl>
                                        <p:attrNameLst>
                                          <p:attrName>ppt_h</p:attrName>
                                        </p:attrNameLst>
                                      </p:cBhvr>
                                      <p:tavLst>
                                        <p:tav tm="0">
                                          <p:val>
                                            <p:fltVal val="0"/>
                                          </p:val>
                                        </p:tav>
                                        <p:tav tm="100000">
                                          <p:val>
                                            <p:strVal val="#ppt_h"/>
                                          </p:val>
                                        </p:tav>
                                      </p:tavLst>
                                    </p:anim>
                                    <p:anim calcmode="lin" valueType="num">
                                      <p:cBhvr>
                                        <p:cTn id="62" dur="20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63" fill="hold">
                      <p:stCondLst>
                        <p:cond delay="indefinite"/>
                      </p:stCondLst>
                      <p:childTnLst>
                        <p:par>
                          <p:cTn id="64" fill="hold">
                            <p:stCondLst>
                              <p:cond delay="0"/>
                            </p:stCondLst>
                            <p:childTnLst>
                              <p:par>
                                <p:cTn id="65" presetID="35" presetClass="entr" presetSubtype="0"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2000"/>
                                        <p:tgtEl>
                                          <p:spTgt spid="12"/>
                                        </p:tgtEl>
                                      </p:cBhvr>
                                    </p:animEffect>
                                    <p:anim calcmode="lin" valueType="num">
                                      <p:cBhvr>
                                        <p:cTn id="68" dur="2000" fill="hold"/>
                                        <p:tgtEl>
                                          <p:spTgt spid="12"/>
                                        </p:tgtEl>
                                        <p:attrNameLst>
                                          <p:attrName>style.rotation</p:attrName>
                                        </p:attrNameLst>
                                      </p:cBhvr>
                                      <p:tavLst>
                                        <p:tav tm="0">
                                          <p:val>
                                            <p:fltVal val="720"/>
                                          </p:val>
                                        </p:tav>
                                        <p:tav tm="100000">
                                          <p:val>
                                            <p:fltVal val="0"/>
                                          </p:val>
                                        </p:tav>
                                      </p:tavLst>
                                    </p:anim>
                                    <p:anim calcmode="lin" valueType="num">
                                      <p:cBhvr>
                                        <p:cTn id="69" dur="2000" fill="hold"/>
                                        <p:tgtEl>
                                          <p:spTgt spid="12"/>
                                        </p:tgtEl>
                                        <p:attrNameLst>
                                          <p:attrName>ppt_h</p:attrName>
                                        </p:attrNameLst>
                                      </p:cBhvr>
                                      <p:tavLst>
                                        <p:tav tm="0">
                                          <p:val>
                                            <p:fltVal val="0"/>
                                          </p:val>
                                        </p:tav>
                                        <p:tav tm="100000">
                                          <p:val>
                                            <p:strVal val="#ppt_h"/>
                                          </p:val>
                                        </p:tav>
                                      </p:tavLst>
                                    </p:anim>
                                    <p:anim calcmode="lin" valueType="num">
                                      <p:cBhvr>
                                        <p:cTn id="70" dur="2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71" fill="hold">
                      <p:stCondLst>
                        <p:cond delay="indefinite"/>
                      </p:stCondLst>
                      <p:childTnLst>
                        <p:par>
                          <p:cTn id="72" fill="hold">
                            <p:stCondLst>
                              <p:cond delay="0"/>
                            </p:stCondLst>
                            <p:childTnLst>
                              <p:par>
                                <p:cTn id="73" presetID="8" presetClass="exit" presetSubtype="16" fill="hold" nodeType="clickEffect">
                                  <p:stCondLst>
                                    <p:cond delay="0"/>
                                  </p:stCondLst>
                                  <p:childTnLst>
                                    <p:animEffect transition="out" filter="diamond(in)">
                                      <p:cBhvr>
                                        <p:cTn id="74" dur="2000"/>
                                        <p:tgtEl>
                                          <p:spTgt spid="12296"/>
                                        </p:tgtEl>
                                      </p:cBhvr>
                                    </p:animEffect>
                                    <p:set>
                                      <p:cBhvr>
                                        <p:cTn id="75" dur="1" fill="hold">
                                          <p:stCondLst>
                                            <p:cond delay="1999"/>
                                          </p:stCondLst>
                                        </p:cTn>
                                        <p:tgtEl>
                                          <p:spTgt spid="12296"/>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8" presetClass="exit" presetSubtype="16" fill="hold" nodeType="clickEffect">
                                  <p:stCondLst>
                                    <p:cond delay="0"/>
                                  </p:stCondLst>
                                  <p:childTnLst>
                                    <p:animEffect transition="out" filter="diamond(in)">
                                      <p:cBhvr>
                                        <p:cTn id="79" dur="2000"/>
                                        <p:tgtEl>
                                          <p:spTgt spid="12297"/>
                                        </p:tgtEl>
                                      </p:cBhvr>
                                    </p:animEffect>
                                    <p:set>
                                      <p:cBhvr>
                                        <p:cTn id="80" dur="1" fill="hold">
                                          <p:stCondLst>
                                            <p:cond delay="1999"/>
                                          </p:stCondLst>
                                        </p:cTn>
                                        <p:tgtEl>
                                          <p:spTgt spid="12297"/>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8" presetClass="exit" presetSubtype="16" fill="hold" nodeType="clickEffect">
                                  <p:stCondLst>
                                    <p:cond delay="0"/>
                                  </p:stCondLst>
                                  <p:childTnLst>
                                    <p:animEffect transition="out" filter="diamond(in)">
                                      <p:cBhvr>
                                        <p:cTn id="84" dur="2000"/>
                                        <p:tgtEl>
                                          <p:spTgt spid="12"/>
                                        </p:tgtEl>
                                      </p:cBhvr>
                                    </p:animEffect>
                                    <p:set>
                                      <p:cBhvr>
                                        <p:cTn id="85" dur="1" fill="hold">
                                          <p:stCondLst>
                                            <p:cond delay="1999"/>
                                          </p:stCondLst>
                                        </p:cTn>
                                        <p:tgtEl>
                                          <p:spTgt spid="12"/>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8" presetClass="exit" presetSubtype="16" fill="hold" nodeType="clickEffect">
                                  <p:stCondLst>
                                    <p:cond delay="0"/>
                                  </p:stCondLst>
                                  <p:childTnLst>
                                    <p:animEffect transition="out" filter="diamond(in)">
                                      <p:cBhvr>
                                        <p:cTn id="89" dur="2000"/>
                                        <p:tgtEl>
                                          <p:spTgt spid="13"/>
                                        </p:tgtEl>
                                      </p:cBhvr>
                                    </p:animEffect>
                                    <p:set>
                                      <p:cBhvr>
                                        <p:cTn id="90"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627" grpId="0" build="p"/>
      <p:bldP spid="10" grpId="0"/>
      <p:bldP spid="11"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1785926"/>
            <a:ext cx="7858180" cy="3970318"/>
          </a:xfrm>
          <a:prstGeom prst="rect">
            <a:avLst/>
          </a:prstGeom>
          <a:noFill/>
        </p:spPr>
        <p:txBody>
          <a:bodyPr wrap="square" rtlCol="0">
            <a:spAutoFit/>
          </a:bodyPr>
          <a:lstStyle/>
          <a:p>
            <a:r>
              <a:rPr lang="es-ES" sz="2800" dirty="0" smtClean="0">
                <a:solidFill>
                  <a:schemeClr val="tx2">
                    <a:lumMod val="75000"/>
                  </a:schemeClr>
                </a:solidFill>
              </a:rPr>
              <a:t>Aprovecha la oportunidad que te ofrece el foro para obtener la última versión de este programa con un interesante descuento y asesoramiento sobre el manejo e instalación del mismo.</a:t>
            </a:r>
          </a:p>
          <a:p>
            <a:endParaRPr lang="es-ES" sz="2800" dirty="0" smtClean="0">
              <a:solidFill>
                <a:schemeClr val="tx2">
                  <a:lumMod val="75000"/>
                </a:schemeClr>
              </a:solidFill>
            </a:endParaRPr>
          </a:p>
          <a:p>
            <a:r>
              <a:rPr lang="es-ES" sz="2800" dirty="0" err="1" smtClean="0">
                <a:solidFill>
                  <a:schemeClr val="tx2">
                    <a:lumMod val="75000"/>
                  </a:schemeClr>
                </a:solidFill>
              </a:rPr>
              <a:t>Visitándo</a:t>
            </a:r>
            <a:r>
              <a:rPr lang="es-ES" sz="2800" dirty="0" smtClean="0">
                <a:solidFill>
                  <a:schemeClr val="tx2">
                    <a:lumMod val="75000"/>
                  </a:schemeClr>
                </a:solidFill>
              </a:rPr>
              <a:t> la </a:t>
            </a:r>
            <a:r>
              <a:rPr lang="es-ES" sz="2800" dirty="0" err="1" smtClean="0">
                <a:solidFill>
                  <a:schemeClr val="tx2">
                    <a:lumMod val="75000"/>
                  </a:schemeClr>
                </a:solidFill>
              </a:rPr>
              <a:t>weeb</a:t>
            </a:r>
            <a:r>
              <a:rPr lang="es-ES" sz="2800" dirty="0" smtClean="0">
                <a:solidFill>
                  <a:schemeClr val="tx2">
                    <a:lumMod val="75000"/>
                  </a:schemeClr>
                </a:solidFill>
              </a:rPr>
              <a:t> </a:t>
            </a:r>
            <a:r>
              <a:rPr lang="es-ES" sz="2800" dirty="0" smtClean="0">
                <a:solidFill>
                  <a:schemeClr val="tx2">
                    <a:lumMod val="75000"/>
                  </a:schemeClr>
                </a:solidFill>
                <a:hlinkClick r:id="rId2"/>
              </a:rPr>
              <a:t>www.cimarronmaxsea.es</a:t>
            </a:r>
            <a:r>
              <a:rPr lang="es-ES" sz="2800" dirty="0" smtClean="0">
                <a:solidFill>
                  <a:schemeClr val="tx2">
                    <a:lumMod val="75000"/>
                  </a:schemeClr>
                </a:solidFill>
              </a:rPr>
              <a:t> obtendrás todo tipo de información relacionada con la pesca de altura, tablas solunares, normativas , estado de la mar etc.</a:t>
            </a:r>
            <a:endParaRPr lang="es-ES" sz="2800" dirty="0">
              <a:solidFill>
                <a:schemeClr val="tx2">
                  <a:lumMod val="75000"/>
                </a:schemeClr>
              </a:solidFill>
            </a:endParaRPr>
          </a:p>
        </p:txBody>
      </p:sp>
      <p:pic>
        <p:nvPicPr>
          <p:cNvPr id="1026" name="Picture 2" descr="C:\Documents and Settings\Angel\Mis documentos\Mis imágenes\logo6.gif"/>
          <p:cNvPicPr>
            <a:picLocks noChangeAspect="1" noChangeArrowheads="1"/>
          </p:cNvPicPr>
          <p:nvPr/>
        </p:nvPicPr>
        <p:blipFill>
          <a:blip r:embed="rId3"/>
          <a:srcRect/>
          <a:stretch>
            <a:fillRect/>
          </a:stretch>
        </p:blipFill>
        <p:spPr bwMode="auto">
          <a:xfrm>
            <a:off x="2071670" y="214290"/>
            <a:ext cx="4671669" cy="1500198"/>
          </a:xfrm>
          <a:prstGeom prst="rect">
            <a:avLst/>
          </a:prstGeom>
          <a:noFill/>
        </p:spPr>
      </p:pic>
    </p:spTree>
  </p:cSld>
  <p:clrMapOvr>
    <a:masterClrMapping/>
  </p:clrMapOvr>
  <p:transition advClick="0" advTm="1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eader.jpg"/>
          <p:cNvPicPr>
            <a:picLocks noChangeAspect="1"/>
          </p:cNvPicPr>
          <p:nvPr/>
        </p:nvPicPr>
        <p:blipFill>
          <a:blip r:embed="rId2"/>
          <a:stretch>
            <a:fillRect/>
          </a:stretch>
        </p:blipFill>
        <p:spPr>
          <a:xfrm>
            <a:off x="0" y="1643050"/>
            <a:ext cx="9144000" cy="5214950"/>
          </a:xfrm>
          <a:prstGeom prst="rect">
            <a:avLst/>
          </a:prstGeom>
        </p:spPr>
      </p:pic>
      <p:sp>
        <p:nvSpPr>
          <p:cNvPr id="5" name="4 CuadroTexto"/>
          <p:cNvSpPr txBox="1"/>
          <p:nvPr/>
        </p:nvSpPr>
        <p:spPr>
          <a:xfrm>
            <a:off x="3428992" y="142852"/>
            <a:ext cx="2643206" cy="523220"/>
          </a:xfrm>
          <a:prstGeom prst="rect">
            <a:avLst/>
          </a:prstGeom>
          <a:noFill/>
        </p:spPr>
        <p:txBody>
          <a:bodyPr wrap="square" rtlCol="0">
            <a:spAutoFit/>
          </a:bodyPr>
          <a:lstStyle/>
          <a:p>
            <a:r>
              <a:rPr lang="es-ES" sz="2800" b="1" dirty="0" smtClean="0">
                <a:solidFill>
                  <a:srgbClr val="FF0000"/>
                </a:solidFill>
              </a:rPr>
              <a:t>  PLANCTON</a:t>
            </a:r>
            <a:endParaRPr lang="es-ES" sz="2800" b="1" dirty="0">
              <a:solidFill>
                <a:srgbClr val="FF0000"/>
              </a:solidFill>
            </a:endParaRPr>
          </a:p>
        </p:txBody>
      </p:sp>
      <p:sp>
        <p:nvSpPr>
          <p:cNvPr id="6" name="5 CuadroTexto"/>
          <p:cNvSpPr txBox="1"/>
          <p:nvPr/>
        </p:nvSpPr>
        <p:spPr>
          <a:xfrm>
            <a:off x="3214678" y="642918"/>
            <a:ext cx="3286148" cy="461665"/>
          </a:xfrm>
          <a:prstGeom prst="rect">
            <a:avLst/>
          </a:prstGeom>
          <a:noFill/>
        </p:spPr>
        <p:txBody>
          <a:bodyPr wrap="square" rtlCol="0">
            <a:spAutoFit/>
          </a:bodyPr>
          <a:lstStyle/>
          <a:p>
            <a:r>
              <a:rPr lang="es-ES" sz="2400" b="1" dirty="0" smtClean="0"/>
              <a:t>El origen de la vida</a:t>
            </a:r>
            <a:endParaRPr lang="es-ES" sz="2400" b="1" dirty="0"/>
          </a:p>
        </p:txBody>
      </p:sp>
    </p:spTree>
  </p:cSld>
  <p:clrMapOvr>
    <a:masterClrMapping/>
  </p:clrMapOvr>
  <p:transition advTm="7641"/>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a:blip r:embed="rId2"/>
          <a:srcRect/>
          <a:stretch>
            <a:fillRect/>
          </a:stretch>
        </p:blipFill>
        <p:spPr bwMode="auto">
          <a:xfrm>
            <a:off x="500002" y="857232"/>
            <a:ext cx="8643998" cy="5286411"/>
          </a:xfrm>
          <a:prstGeom prst="rect">
            <a:avLst/>
          </a:prstGeom>
          <a:noFill/>
          <a:ln w="9525">
            <a:noFill/>
            <a:miter lim="800000"/>
            <a:headEnd/>
            <a:tailEnd/>
          </a:ln>
        </p:spPr>
      </p:pic>
      <p:sp>
        <p:nvSpPr>
          <p:cNvPr id="7" name="6 CuadroTexto"/>
          <p:cNvSpPr txBox="1"/>
          <p:nvPr/>
        </p:nvSpPr>
        <p:spPr>
          <a:xfrm>
            <a:off x="1214414" y="142852"/>
            <a:ext cx="6929486" cy="646331"/>
          </a:xfrm>
          <a:prstGeom prst="rect">
            <a:avLst/>
          </a:prstGeom>
          <a:noFill/>
        </p:spPr>
        <p:txBody>
          <a:bodyPr wrap="square" rtlCol="0">
            <a:spAutoFit/>
          </a:bodyPr>
          <a:lstStyle/>
          <a:p>
            <a:r>
              <a:rPr lang="es-ES" sz="3600" b="1" dirty="0" smtClean="0">
                <a:solidFill>
                  <a:srgbClr val="FF0000"/>
                </a:solidFill>
              </a:rPr>
              <a:t>Gracias por vuestra atención</a:t>
            </a:r>
            <a:endParaRPr lang="es-ES" sz="3600" b="1" dirty="0">
              <a:solidFill>
                <a:srgbClr val="FF0000"/>
              </a:solidFill>
            </a:endParaRPr>
          </a:p>
        </p:txBody>
      </p:sp>
      <p:sp>
        <p:nvSpPr>
          <p:cNvPr id="8" name="7 CuadroTexto"/>
          <p:cNvSpPr txBox="1"/>
          <p:nvPr/>
        </p:nvSpPr>
        <p:spPr>
          <a:xfrm>
            <a:off x="1214414" y="6215082"/>
            <a:ext cx="3000396" cy="369332"/>
          </a:xfrm>
          <a:prstGeom prst="rect">
            <a:avLst/>
          </a:prstGeom>
          <a:noFill/>
        </p:spPr>
        <p:txBody>
          <a:bodyPr wrap="square" rtlCol="0">
            <a:spAutoFit/>
          </a:bodyPr>
          <a:lstStyle/>
          <a:p>
            <a:r>
              <a:rPr lang="es-ES" b="1" dirty="0" smtClean="0">
                <a:solidFill>
                  <a:schemeClr val="tx2"/>
                </a:solidFill>
              </a:rPr>
              <a:t>www.cimarronmaxsea.es</a:t>
            </a:r>
            <a:endParaRPr lang="es-ES" b="1" dirty="0">
              <a:solidFill>
                <a:schemeClr val="tx2"/>
              </a:solidFill>
            </a:endParaRPr>
          </a:p>
        </p:txBody>
      </p:sp>
      <p:sp>
        <p:nvSpPr>
          <p:cNvPr id="9" name="8 CuadroTexto"/>
          <p:cNvSpPr txBox="1"/>
          <p:nvPr/>
        </p:nvSpPr>
        <p:spPr>
          <a:xfrm>
            <a:off x="5429256" y="6215082"/>
            <a:ext cx="2643206" cy="369332"/>
          </a:xfrm>
          <a:prstGeom prst="rect">
            <a:avLst/>
          </a:prstGeom>
          <a:noFill/>
        </p:spPr>
        <p:txBody>
          <a:bodyPr wrap="square" rtlCol="0">
            <a:spAutoFit/>
          </a:bodyPr>
          <a:lstStyle/>
          <a:p>
            <a:r>
              <a:rPr lang="es-ES" b="1" dirty="0" smtClean="0">
                <a:solidFill>
                  <a:schemeClr val="tx2"/>
                </a:solidFill>
              </a:rPr>
              <a:t>www.maxsea.org</a:t>
            </a:r>
            <a:endParaRPr lang="es-ES" b="1" dirty="0">
              <a:solidFill>
                <a:schemeClr val="tx2"/>
              </a:solidFill>
            </a:endParaRPr>
          </a:p>
        </p:txBody>
      </p:sp>
      <p:sp>
        <p:nvSpPr>
          <p:cNvPr id="14" name="13 Título"/>
          <p:cNvSpPr>
            <a:spLocks noGrp="1"/>
          </p:cNvSpPr>
          <p:nvPr>
            <p:ph type="title"/>
          </p:nvPr>
        </p:nvSpPr>
        <p:spPr/>
        <p:txBody>
          <a:bodyPr/>
          <a:lstStyle/>
          <a:p>
            <a:endParaRPr lang="es-ES"/>
          </a:p>
        </p:txBody>
      </p:sp>
      <p:sp>
        <p:nvSpPr>
          <p:cNvPr id="15" name="14 Marcador de contenido"/>
          <p:cNvSpPr>
            <a:spLocks noGrp="1"/>
          </p:cNvSpPr>
          <p:nvPr>
            <p:ph idx="1"/>
          </p:nvPr>
        </p:nvSpPr>
        <p:spPr/>
        <p:txBody>
          <a:bodyPr/>
          <a:lstStyle/>
          <a:p>
            <a:endParaRPr lang="es-ES"/>
          </a:p>
        </p:txBody>
      </p:sp>
    </p:spTree>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4"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to="" calcmode="lin" valueType="num">
                                      <p:cBhvr>
                                        <p:cTn id="9" dur="1" fill="hold"/>
                                        <p:tgtEl>
                                          <p:spTgt spid="8"/>
                                        </p:tgtEl>
                                        <p:attrNameLst>
                                          <p:attrName/>
                                        </p:attrNameLst>
                                      </p:cBhvr>
                                    </p:anim>
                                  </p:childTnLst>
                                </p:cTn>
                              </p:par>
                              <p:par>
                                <p:cTn id="10" presetID="49"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 calcmode="lin" valueType="num">
                                      <p:cBhvr>
                                        <p:cTn id="14" dur="500" fill="hold"/>
                                        <p:tgtEl>
                                          <p:spTgt spid="9"/>
                                        </p:tgtEl>
                                        <p:attrNameLst>
                                          <p:attrName>style.rotation</p:attrName>
                                        </p:attrNameLst>
                                      </p:cBhvr>
                                      <p:tavLst>
                                        <p:tav tm="0">
                                          <p:val>
                                            <p:fltVal val="360"/>
                                          </p:val>
                                        </p:tav>
                                        <p:tav tm="100000">
                                          <p:val>
                                            <p:fltVal val="0"/>
                                          </p:val>
                                        </p:tav>
                                      </p:tavLst>
                                    </p:anim>
                                    <p:animEffect transition="in" filter="fade">
                                      <p:cBhvr>
                                        <p:cTn id="15" dur="500"/>
                                        <p:tgtEl>
                                          <p:spTgt spid="9"/>
                                        </p:tgtEl>
                                      </p:cBhvr>
                                    </p:animEffect>
                                  </p:childTnLst>
                                </p:cTn>
                              </p:par>
                            </p:childTnLst>
                          </p:cTn>
                        </p:par>
                        <p:par>
                          <p:cTn id="16" fill="hold">
                            <p:stCondLst>
                              <p:cond delay="500"/>
                            </p:stCondLst>
                            <p:childTnLst>
                              <p:par>
                                <p:cTn id="17" presetID="8"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3357554" y="1071546"/>
            <a:ext cx="2786082" cy="523220"/>
          </a:xfrm>
          <a:prstGeom prst="rect">
            <a:avLst/>
          </a:prstGeom>
          <a:noFill/>
        </p:spPr>
        <p:txBody>
          <a:bodyPr wrap="square" rtlCol="0">
            <a:spAutoFit/>
          </a:bodyPr>
          <a:lstStyle/>
          <a:p>
            <a:r>
              <a:rPr lang="es-ES" sz="2800" b="1" dirty="0" smtClean="0">
                <a:solidFill>
                  <a:srgbClr val="0070C0"/>
                </a:solidFill>
              </a:rPr>
              <a:t>productores</a:t>
            </a:r>
            <a:endParaRPr lang="es-ES" sz="2800" b="1" dirty="0">
              <a:solidFill>
                <a:srgbClr val="0070C0"/>
              </a:solidFill>
            </a:endParaRPr>
          </a:p>
        </p:txBody>
      </p:sp>
      <p:sp>
        <p:nvSpPr>
          <p:cNvPr id="9" name="8 CuadroTexto"/>
          <p:cNvSpPr txBox="1"/>
          <p:nvPr/>
        </p:nvSpPr>
        <p:spPr>
          <a:xfrm>
            <a:off x="3000364" y="142852"/>
            <a:ext cx="3357586" cy="523220"/>
          </a:xfrm>
          <a:prstGeom prst="rect">
            <a:avLst/>
          </a:prstGeom>
          <a:noFill/>
        </p:spPr>
        <p:txBody>
          <a:bodyPr wrap="square" rtlCol="0">
            <a:spAutoFit/>
          </a:bodyPr>
          <a:lstStyle/>
          <a:p>
            <a:r>
              <a:rPr lang="es-ES" sz="2800" b="1" dirty="0" smtClean="0">
                <a:solidFill>
                  <a:srgbClr val="FF0000"/>
                </a:solidFill>
              </a:rPr>
              <a:t>FITOPLANCTON</a:t>
            </a:r>
            <a:endParaRPr lang="es-ES" sz="2800" b="1" dirty="0">
              <a:solidFill>
                <a:srgbClr val="FF0000"/>
              </a:solidFill>
            </a:endParaRPr>
          </a:p>
        </p:txBody>
      </p:sp>
      <p:pic>
        <p:nvPicPr>
          <p:cNvPr id="10" name="9 Imagen" descr="plancton.jpg"/>
          <p:cNvPicPr>
            <a:picLocks noChangeAspect="1"/>
          </p:cNvPicPr>
          <p:nvPr/>
        </p:nvPicPr>
        <p:blipFill>
          <a:blip r:embed="rId2"/>
          <a:stretch>
            <a:fillRect/>
          </a:stretch>
        </p:blipFill>
        <p:spPr>
          <a:xfrm>
            <a:off x="0" y="1928802"/>
            <a:ext cx="4762500" cy="4929199"/>
          </a:xfrm>
          <a:prstGeom prst="rect">
            <a:avLst/>
          </a:prstGeom>
        </p:spPr>
      </p:pic>
      <p:pic>
        <p:nvPicPr>
          <p:cNvPr id="11" name="10 Imagen" descr="plancton1.jpg"/>
          <p:cNvPicPr>
            <a:picLocks noChangeAspect="1"/>
          </p:cNvPicPr>
          <p:nvPr/>
        </p:nvPicPr>
        <p:blipFill>
          <a:blip r:embed="rId3"/>
          <a:stretch>
            <a:fillRect/>
          </a:stretch>
        </p:blipFill>
        <p:spPr>
          <a:xfrm>
            <a:off x="4643438" y="1928802"/>
            <a:ext cx="4500562" cy="4929198"/>
          </a:xfrm>
          <a:prstGeom prst="rect">
            <a:avLst/>
          </a:prstGeom>
        </p:spPr>
      </p:pic>
      <p:sp>
        <p:nvSpPr>
          <p:cNvPr id="8" name="7 CuadroTexto"/>
          <p:cNvSpPr txBox="1"/>
          <p:nvPr/>
        </p:nvSpPr>
        <p:spPr>
          <a:xfrm>
            <a:off x="3428992" y="571480"/>
            <a:ext cx="2357454" cy="369332"/>
          </a:xfrm>
          <a:prstGeom prst="rect">
            <a:avLst/>
          </a:prstGeom>
          <a:noFill/>
        </p:spPr>
        <p:txBody>
          <a:bodyPr wrap="square" rtlCol="0">
            <a:spAutoFit/>
          </a:bodyPr>
          <a:lstStyle/>
          <a:p>
            <a:r>
              <a:rPr lang="es-ES" b="1" dirty="0" smtClean="0"/>
              <a:t>Plancton vegetal</a:t>
            </a:r>
            <a:endParaRPr lang="es-ES" b="1" dirty="0"/>
          </a:p>
        </p:txBody>
      </p:sp>
    </p:spTree>
  </p:cSld>
  <p:clrMapOvr>
    <a:masterClrMapping/>
  </p:clrMapOvr>
  <p:transition advTm="7531"/>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636px-Hyperia.jpg"/>
          <p:cNvPicPr>
            <a:picLocks noChangeAspect="1"/>
          </p:cNvPicPr>
          <p:nvPr/>
        </p:nvPicPr>
        <p:blipFill>
          <a:blip r:embed="rId2"/>
          <a:stretch>
            <a:fillRect/>
          </a:stretch>
        </p:blipFill>
        <p:spPr>
          <a:xfrm>
            <a:off x="0" y="1500175"/>
            <a:ext cx="4643438" cy="5357826"/>
          </a:xfrm>
          <a:prstGeom prst="rect">
            <a:avLst/>
          </a:prstGeom>
        </p:spPr>
      </p:pic>
      <p:pic>
        <p:nvPicPr>
          <p:cNvPr id="5" name="4 Imagen" descr="800px-Copepodkils.jpg"/>
          <p:cNvPicPr>
            <a:picLocks noChangeAspect="1"/>
          </p:cNvPicPr>
          <p:nvPr/>
        </p:nvPicPr>
        <p:blipFill>
          <a:blip r:embed="rId3"/>
          <a:stretch>
            <a:fillRect/>
          </a:stretch>
        </p:blipFill>
        <p:spPr>
          <a:xfrm>
            <a:off x="4643438" y="1500174"/>
            <a:ext cx="4500562" cy="5357826"/>
          </a:xfrm>
          <a:prstGeom prst="rect">
            <a:avLst/>
          </a:prstGeom>
        </p:spPr>
      </p:pic>
      <p:sp>
        <p:nvSpPr>
          <p:cNvPr id="6" name="5 CuadroTexto"/>
          <p:cNvSpPr txBox="1"/>
          <p:nvPr/>
        </p:nvSpPr>
        <p:spPr>
          <a:xfrm>
            <a:off x="2000232" y="928670"/>
            <a:ext cx="4572032" cy="523220"/>
          </a:xfrm>
          <a:prstGeom prst="rect">
            <a:avLst/>
          </a:prstGeom>
          <a:noFill/>
        </p:spPr>
        <p:txBody>
          <a:bodyPr wrap="square" rtlCol="0">
            <a:spAutoFit/>
          </a:bodyPr>
          <a:lstStyle/>
          <a:p>
            <a:r>
              <a:rPr lang="es-ES" sz="2800" b="1" dirty="0" smtClean="0">
                <a:solidFill>
                  <a:srgbClr val="0070C0"/>
                </a:solidFill>
              </a:rPr>
              <a:t>Consumidores primarios</a:t>
            </a:r>
            <a:endParaRPr lang="es-ES" sz="2800" b="1" dirty="0">
              <a:solidFill>
                <a:srgbClr val="0070C0"/>
              </a:solidFill>
            </a:endParaRPr>
          </a:p>
        </p:txBody>
      </p:sp>
      <p:sp>
        <p:nvSpPr>
          <p:cNvPr id="8" name="7 CuadroTexto"/>
          <p:cNvSpPr txBox="1"/>
          <p:nvPr/>
        </p:nvSpPr>
        <p:spPr>
          <a:xfrm>
            <a:off x="2928926" y="142852"/>
            <a:ext cx="3071834" cy="523220"/>
          </a:xfrm>
          <a:prstGeom prst="rect">
            <a:avLst/>
          </a:prstGeom>
          <a:noFill/>
        </p:spPr>
        <p:txBody>
          <a:bodyPr wrap="square" rtlCol="0">
            <a:spAutoFit/>
          </a:bodyPr>
          <a:lstStyle/>
          <a:p>
            <a:r>
              <a:rPr lang="es-ES" sz="2800" b="1" dirty="0" smtClean="0">
                <a:solidFill>
                  <a:srgbClr val="FF0000"/>
                </a:solidFill>
              </a:rPr>
              <a:t>ZOOPLANCTON</a:t>
            </a:r>
            <a:endParaRPr lang="es-ES" sz="2800" b="1" dirty="0">
              <a:solidFill>
                <a:srgbClr val="FF0000"/>
              </a:solidFill>
            </a:endParaRPr>
          </a:p>
        </p:txBody>
      </p:sp>
      <p:sp>
        <p:nvSpPr>
          <p:cNvPr id="9" name="8 Rectángulo"/>
          <p:cNvSpPr/>
          <p:nvPr/>
        </p:nvSpPr>
        <p:spPr>
          <a:xfrm>
            <a:off x="3428992" y="642918"/>
            <a:ext cx="1826141" cy="369332"/>
          </a:xfrm>
          <a:prstGeom prst="rect">
            <a:avLst/>
          </a:prstGeom>
        </p:spPr>
        <p:txBody>
          <a:bodyPr wrap="none">
            <a:spAutoFit/>
          </a:bodyPr>
          <a:lstStyle/>
          <a:p>
            <a:r>
              <a:rPr lang="es-ES" dirty="0" smtClean="0"/>
              <a:t>Plancton animal</a:t>
            </a:r>
            <a:endParaRPr lang="es-ES" dirty="0"/>
          </a:p>
        </p:txBody>
      </p:sp>
    </p:spTree>
  </p:cSld>
  <p:clrMapOvr>
    <a:masterClrMapping/>
  </p:clrMapOvr>
  <p:transition advTm="7657"/>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200px-Meganyctiphanes_norvegica2.jpg"/>
          <p:cNvPicPr>
            <a:picLocks noChangeAspect="1"/>
          </p:cNvPicPr>
          <p:nvPr/>
        </p:nvPicPr>
        <p:blipFill>
          <a:blip r:embed="rId2"/>
          <a:stretch>
            <a:fillRect/>
          </a:stretch>
        </p:blipFill>
        <p:spPr>
          <a:xfrm>
            <a:off x="0" y="-1"/>
            <a:ext cx="2357422" cy="3614687"/>
          </a:xfrm>
          <a:prstGeom prst="rect">
            <a:avLst/>
          </a:prstGeom>
        </p:spPr>
      </p:pic>
      <p:sp>
        <p:nvSpPr>
          <p:cNvPr id="7" name="6 CuadroTexto"/>
          <p:cNvSpPr txBox="1"/>
          <p:nvPr/>
        </p:nvSpPr>
        <p:spPr>
          <a:xfrm>
            <a:off x="500034" y="3357562"/>
            <a:ext cx="1000132" cy="369332"/>
          </a:xfrm>
          <a:prstGeom prst="rect">
            <a:avLst/>
          </a:prstGeom>
          <a:noFill/>
        </p:spPr>
        <p:txBody>
          <a:bodyPr wrap="square" rtlCol="0">
            <a:spAutoFit/>
          </a:bodyPr>
          <a:lstStyle/>
          <a:p>
            <a:r>
              <a:rPr lang="es-ES" b="1" dirty="0" err="1" smtClean="0">
                <a:solidFill>
                  <a:srgbClr val="FF0000"/>
                </a:solidFill>
              </a:rPr>
              <a:t>Krill</a:t>
            </a:r>
            <a:endParaRPr lang="es-ES" b="1" dirty="0">
              <a:solidFill>
                <a:srgbClr val="FF0000"/>
              </a:solidFill>
            </a:endParaRPr>
          </a:p>
        </p:txBody>
      </p:sp>
      <p:pic>
        <p:nvPicPr>
          <p:cNvPr id="8" name="7 Imagen" descr="krill.jpg"/>
          <p:cNvPicPr>
            <a:picLocks noChangeAspect="1"/>
          </p:cNvPicPr>
          <p:nvPr/>
        </p:nvPicPr>
        <p:blipFill>
          <a:blip r:embed="rId3"/>
          <a:stretch>
            <a:fillRect/>
          </a:stretch>
        </p:blipFill>
        <p:spPr>
          <a:xfrm flipH="1">
            <a:off x="0" y="3190916"/>
            <a:ext cx="2357422" cy="3667084"/>
          </a:xfrm>
          <a:prstGeom prst="rect">
            <a:avLst/>
          </a:prstGeom>
        </p:spPr>
      </p:pic>
      <p:pic>
        <p:nvPicPr>
          <p:cNvPr id="5" name="4 Imagen" descr="2791.gif"/>
          <p:cNvPicPr>
            <a:picLocks noChangeAspect="1"/>
          </p:cNvPicPr>
          <p:nvPr/>
        </p:nvPicPr>
        <p:blipFill>
          <a:blip r:embed="rId4"/>
          <a:stretch>
            <a:fillRect/>
          </a:stretch>
        </p:blipFill>
        <p:spPr>
          <a:xfrm rot="10800000" flipV="1">
            <a:off x="4000496" y="2714620"/>
            <a:ext cx="3339091" cy="2269348"/>
          </a:xfrm>
          <a:prstGeom prst="rect">
            <a:avLst/>
          </a:prstGeom>
        </p:spPr>
      </p:pic>
      <p:pic>
        <p:nvPicPr>
          <p:cNvPr id="11" name="10 Imagen" descr="01.jpg"/>
          <p:cNvPicPr>
            <a:picLocks noChangeAspect="1"/>
          </p:cNvPicPr>
          <p:nvPr/>
        </p:nvPicPr>
        <p:blipFill>
          <a:blip r:embed="rId5"/>
          <a:stretch>
            <a:fillRect/>
          </a:stretch>
        </p:blipFill>
        <p:spPr>
          <a:xfrm>
            <a:off x="2714612" y="4786322"/>
            <a:ext cx="1785950" cy="1857388"/>
          </a:xfrm>
          <a:prstGeom prst="rect">
            <a:avLst/>
          </a:prstGeom>
        </p:spPr>
      </p:pic>
      <p:pic>
        <p:nvPicPr>
          <p:cNvPr id="12" name="11 Imagen" descr="ATUN.gif"/>
          <p:cNvPicPr>
            <a:picLocks noChangeAspect="1"/>
          </p:cNvPicPr>
          <p:nvPr/>
        </p:nvPicPr>
        <p:blipFill>
          <a:blip r:embed="rId6"/>
          <a:stretch>
            <a:fillRect/>
          </a:stretch>
        </p:blipFill>
        <p:spPr>
          <a:xfrm>
            <a:off x="6060269" y="1071546"/>
            <a:ext cx="3083731" cy="1762132"/>
          </a:xfrm>
          <a:prstGeom prst="rect">
            <a:avLst/>
          </a:prstGeom>
        </p:spPr>
      </p:pic>
      <p:sp>
        <p:nvSpPr>
          <p:cNvPr id="13" name="12 CuadroTexto"/>
          <p:cNvSpPr txBox="1"/>
          <p:nvPr/>
        </p:nvSpPr>
        <p:spPr>
          <a:xfrm>
            <a:off x="2928926" y="142852"/>
            <a:ext cx="5072098" cy="523220"/>
          </a:xfrm>
          <a:prstGeom prst="rect">
            <a:avLst/>
          </a:prstGeom>
          <a:noFill/>
        </p:spPr>
        <p:txBody>
          <a:bodyPr wrap="square" rtlCol="0">
            <a:spAutoFit/>
          </a:bodyPr>
          <a:lstStyle/>
          <a:p>
            <a:r>
              <a:rPr lang="es-ES" sz="2800" b="1" dirty="0" smtClean="0">
                <a:solidFill>
                  <a:srgbClr val="FF0000"/>
                </a:solidFill>
              </a:rPr>
              <a:t>Consumidores secundarios</a:t>
            </a:r>
            <a:endParaRPr lang="es-ES" sz="2800" b="1" dirty="0">
              <a:solidFill>
                <a:srgbClr val="FF0000"/>
              </a:solidFill>
            </a:endParaRPr>
          </a:p>
        </p:txBody>
      </p:sp>
      <p:pic>
        <p:nvPicPr>
          <p:cNvPr id="14" name="13 Imagen" descr="fish_sm_clr_animado.gif"/>
          <p:cNvPicPr>
            <a:picLocks noChangeAspect="1"/>
          </p:cNvPicPr>
          <p:nvPr/>
        </p:nvPicPr>
        <p:blipFill>
          <a:blip r:embed="rId7"/>
          <a:stretch>
            <a:fillRect/>
          </a:stretch>
        </p:blipFill>
        <p:spPr>
          <a:xfrm>
            <a:off x="3214678" y="2214554"/>
            <a:ext cx="1666880" cy="500064"/>
          </a:xfrm>
          <a:prstGeom prst="rect">
            <a:avLst/>
          </a:prstGeom>
        </p:spPr>
      </p:pic>
      <p:pic>
        <p:nvPicPr>
          <p:cNvPr id="17" name="16 Imagen" descr="fish_sm_clr_animado.gif"/>
          <p:cNvPicPr>
            <a:picLocks noChangeAspect="1"/>
          </p:cNvPicPr>
          <p:nvPr/>
        </p:nvPicPr>
        <p:blipFill>
          <a:blip r:embed="rId7"/>
          <a:stretch>
            <a:fillRect/>
          </a:stretch>
        </p:blipFill>
        <p:spPr>
          <a:xfrm>
            <a:off x="4143372" y="1428736"/>
            <a:ext cx="1666880" cy="500064"/>
          </a:xfrm>
          <a:prstGeom prst="rect">
            <a:avLst/>
          </a:prstGeom>
        </p:spPr>
      </p:pic>
      <p:pic>
        <p:nvPicPr>
          <p:cNvPr id="18" name="17 Imagen" descr="fish_frnt_wte_animado.gif"/>
          <p:cNvPicPr>
            <a:picLocks noChangeAspect="1"/>
          </p:cNvPicPr>
          <p:nvPr/>
        </p:nvPicPr>
        <p:blipFill>
          <a:blip r:embed="rId8"/>
          <a:stretch>
            <a:fillRect/>
          </a:stretch>
        </p:blipFill>
        <p:spPr>
          <a:xfrm flipH="1">
            <a:off x="6072198" y="5072074"/>
            <a:ext cx="2286016" cy="1349384"/>
          </a:xfrm>
          <a:prstGeom prst="rect">
            <a:avLst/>
          </a:prstGeom>
        </p:spPr>
      </p:pic>
      <p:sp>
        <p:nvSpPr>
          <p:cNvPr id="21" name="20 CuadroTexto"/>
          <p:cNvSpPr txBox="1"/>
          <p:nvPr/>
        </p:nvSpPr>
        <p:spPr>
          <a:xfrm>
            <a:off x="1071538" y="2786058"/>
            <a:ext cx="1071570" cy="369332"/>
          </a:xfrm>
          <a:prstGeom prst="rect">
            <a:avLst/>
          </a:prstGeom>
          <a:noFill/>
        </p:spPr>
        <p:txBody>
          <a:bodyPr wrap="square" rtlCol="0">
            <a:spAutoFit/>
          </a:bodyPr>
          <a:lstStyle/>
          <a:p>
            <a:r>
              <a:rPr lang="es-ES" b="1" dirty="0" smtClean="0">
                <a:solidFill>
                  <a:srgbClr val="FF0000"/>
                </a:solidFill>
              </a:rPr>
              <a:t>KRI LL</a:t>
            </a:r>
            <a:endParaRPr lang="es-ES" b="1" dirty="0">
              <a:solidFill>
                <a:srgbClr val="FF0000"/>
              </a:solidFill>
            </a:endParaRPr>
          </a:p>
        </p:txBody>
      </p:sp>
    </p:spTree>
  </p:cSld>
  <p:clrMapOvr>
    <a:masterClrMapping/>
  </p:clrMapOvr>
  <p:transition advTm="7937"/>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5500694" y="642918"/>
            <a:ext cx="3071834" cy="954107"/>
          </a:xfrm>
          <a:prstGeom prst="rect">
            <a:avLst/>
          </a:prstGeom>
          <a:noFill/>
        </p:spPr>
        <p:txBody>
          <a:bodyPr wrap="square" rtlCol="0">
            <a:spAutoFit/>
          </a:bodyPr>
          <a:lstStyle/>
          <a:p>
            <a:r>
              <a:rPr lang="es-ES" sz="2800" b="1" dirty="0" smtClean="0">
                <a:solidFill>
                  <a:srgbClr val="0070C0"/>
                </a:solidFill>
              </a:rPr>
              <a:t>Consumidores</a:t>
            </a:r>
          </a:p>
          <a:p>
            <a:r>
              <a:rPr lang="es-ES" sz="2800" b="1" dirty="0" smtClean="0">
                <a:solidFill>
                  <a:srgbClr val="0070C0"/>
                </a:solidFill>
              </a:rPr>
              <a:t>terciarios</a:t>
            </a:r>
            <a:endParaRPr lang="es-ES" sz="2800" b="1" dirty="0">
              <a:solidFill>
                <a:srgbClr val="0070C0"/>
              </a:solidFill>
            </a:endParaRPr>
          </a:p>
        </p:txBody>
      </p:sp>
      <p:pic>
        <p:nvPicPr>
          <p:cNvPr id="5" name="4 Imagen" descr="bancoatunes2rd5.jpg"/>
          <p:cNvPicPr>
            <a:picLocks noChangeAspect="1"/>
          </p:cNvPicPr>
          <p:nvPr/>
        </p:nvPicPr>
        <p:blipFill>
          <a:blip r:embed="rId2"/>
          <a:stretch>
            <a:fillRect/>
          </a:stretch>
        </p:blipFill>
        <p:spPr>
          <a:xfrm>
            <a:off x="0" y="0"/>
            <a:ext cx="9144000" cy="6858000"/>
          </a:xfrm>
          <a:prstGeom prst="rect">
            <a:avLst/>
          </a:prstGeom>
        </p:spPr>
      </p:pic>
      <p:pic>
        <p:nvPicPr>
          <p:cNvPr id="7" name="6 Imagen" descr="animfishman1.gif"/>
          <p:cNvPicPr>
            <a:picLocks noChangeAspect="1"/>
          </p:cNvPicPr>
          <p:nvPr/>
        </p:nvPicPr>
        <p:blipFill>
          <a:blip r:embed="rId3"/>
          <a:stretch>
            <a:fillRect/>
          </a:stretch>
        </p:blipFill>
        <p:spPr>
          <a:xfrm>
            <a:off x="2214547" y="1785926"/>
            <a:ext cx="5465006" cy="3643338"/>
          </a:xfrm>
          <a:prstGeom prst="rect">
            <a:avLst/>
          </a:prstGeom>
        </p:spPr>
      </p:pic>
      <p:sp>
        <p:nvSpPr>
          <p:cNvPr id="8" name="7 CuadroTexto"/>
          <p:cNvSpPr txBox="1"/>
          <p:nvPr/>
        </p:nvSpPr>
        <p:spPr>
          <a:xfrm>
            <a:off x="1785918" y="214290"/>
            <a:ext cx="5643602" cy="584775"/>
          </a:xfrm>
          <a:prstGeom prst="rect">
            <a:avLst/>
          </a:prstGeom>
          <a:noFill/>
        </p:spPr>
        <p:txBody>
          <a:bodyPr wrap="square" rtlCol="0">
            <a:spAutoFit/>
          </a:bodyPr>
          <a:lstStyle/>
          <a:p>
            <a:r>
              <a:rPr lang="es-ES" sz="3200" b="1" dirty="0" smtClean="0">
                <a:solidFill>
                  <a:srgbClr val="FF0000"/>
                </a:solidFill>
              </a:rPr>
              <a:t>Consumidores terciarios</a:t>
            </a:r>
            <a:endParaRPr lang="es-ES" sz="3200" b="1" dirty="0">
              <a:solidFill>
                <a:srgbClr val="FF0000"/>
              </a:solidFill>
            </a:endParaRPr>
          </a:p>
        </p:txBody>
      </p:sp>
      <p:pic>
        <p:nvPicPr>
          <p:cNvPr id="6" name="Picture 15" descr="anim019.gif (15868 bytes)"/>
          <p:cNvPicPr>
            <a:picLocks noChangeAspect="1" noChangeArrowheads="1" noCrop="1"/>
          </p:cNvPicPr>
          <p:nvPr/>
        </p:nvPicPr>
        <p:blipFill>
          <a:blip r:embed="rId4"/>
          <a:srcRect/>
          <a:stretch>
            <a:fillRect/>
          </a:stretch>
        </p:blipFill>
        <p:spPr bwMode="auto">
          <a:xfrm rot="-3554707">
            <a:off x="6961823" y="1684159"/>
            <a:ext cx="1047750" cy="504825"/>
          </a:xfrm>
          <a:prstGeom prst="rect">
            <a:avLst/>
          </a:prstGeom>
          <a:noFill/>
          <a:ln w="9525">
            <a:noFill/>
            <a:miter lim="800000"/>
            <a:headEnd/>
            <a:tailEnd/>
          </a:ln>
        </p:spPr>
      </p:pic>
      <p:pic>
        <p:nvPicPr>
          <p:cNvPr id="9" name="Picture 15" descr="anim019.gif (15868 bytes)"/>
          <p:cNvPicPr>
            <a:picLocks noChangeAspect="1" noChangeArrowheads="1" noCrop="1"/>
          </p:cNvPicPr>
          <p:nvPr/>
        </p:nvPicPr>
        <p:blipFill>
          <a:blip r:embed="rId4"/>
          <a:srcRect/>
          <a:stretch>
            <a:fillRect/>
          </a:stretch>
        </p:blipFill>
        <p:spPr bwMode="auto">
          <a:xfrm rot="-3554707">
            <a:off x="8135319" y="1541284"/>
            <a:ext cx="1047750" cy="504825"/>
          </a:xfrm>
          <a:prstGeom prst="rect">
            <a:avLst/>
          </a:prstGeom>
          <a:noFill/>
          <a:ln w="9525">
            <a:noFill/>
            <a:miter lim="800000"/>
            <a:headEnd/>
            <a:tailEnd/>
          </a:ln>
        </p:spPr>
      </p:pic>
      <p:pic>
        <p:nvPicPr>
          <p:cNvPr id="11" name="Picture 15" descr="anim019.gif (15868 bytes)"/>
          <p:cNvPicPr>
            <a:picLocks noChangeAspect="1" noChangeArrowheads="1" noCrop="1"/>
          </p:cNvPicPr>
          <p:nvPr/>
        </p:nvPicPr>
        <p:blipFill>
          <a:blip r:embed="rId4"/>
          <a:srcRect/>
          <a:stretch>
            <a:fillRect/>
          </a:stretch>
        </p:blipFill>
        <p:spPr bwMode="auto">
          <a:xfrm rot="399829">
            <a:off x="1103907" y="1827036"/>
            <a:ext cx="1047750" cy="504825"/>
          </a:xfrm>
          <a:prstGeom prst="rect">
            <a:avLst/>
          </a:prstGeom>
          <a:noFill/>
          <a:ln w="9525">
            <a:noFill/>
            <a:miter lim="800000"/>
            <a:headEnd/>
            <a:tailEnd/>
          </a:ln>
        </p:spPr>
      </p:pic>
      <p:pic>
        <p:nvPicPr>
          <p:cNvPr id="12" name="Picture 15" descr="anim019.gif (15868 bytes)"/>
          <p:cNvPicPr>
            <a:picLocks noChangeAspect="1" noChangeArrowheads="1" noCrop="1"/>
          </p:cNvPicPr>
          <p:nvPr/>
        </p:nvPicPr>
        <p:blipFill>
          <a:blip r:embed="rId4"/>
          <a:srcRect/>
          <a:stretch>
            <a:fillRect/>
          </a:stretch>
        </p:blipFill>
        <p:spPr bwMode="auto">
          <a:xfrm rot="21295689">
            <a:off x="2025984" y="1344948"/>
            <a:ext cx="1047750" cy="504825"/>
          </a:xfrm>
          <a:prstGeom prst="rect">
            <a:avLst/>
          </a:prstGeom>
          <a:noFill/>
          <a:ln w="9525">
            <a:noFill/>
            <a:miter lim="800000"/>
            <a:headEnd/>
            <a:tailEnd/>
          </a:ln>
        </p:spPr>
      </p:pic>
    </p:spTree>
  </p:cSld>
  <p:clrMapOvr>
    <a:masterClrMapping/>
  </p:clrMapOvr>
  <p:transition advTm="7562"/>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6 Imagen" descr="1280.gif"/>
          <p:cNvPicPr>
            <a:picLocks noChangeAspect="1"/>
          </p:cNvPicPr>
          <p:nvPr/>
        </p:nvPicPr>
        <p:blipFill>
          <a:blip r:embed="rId2"/>
          <a:srcRect/>
          <a:stretch>
            <a:fillRect/>
          </a:stretch>
        </p:blipFill>
        <p:spPr bwMode="auto">
          <a:xfrm>
            <a:off x="3500438" y="500063"/>
            <a:ext cx="1428750" cy="2514600"/>
          </a:xfrm>
          <a:prstGeom prst="rect">
            <a:avLst/>
          </a:prstGeom>
          <a:noFill/>
          <a:ln w="9525">
            <a:noFill/>
            <a:miter lim="800000"/>
            <a:headEnd/>
            <a:tailEnd/>
          </a:ln>
        </p:spPr>
      </p:pic>
      <p:sp>
        <p:nvSpPr>
          <p:cNvPr id="8" name="7 Forma libre"/>
          <p:cNvSpPr/>
          <p:nvPr/>
        </p:nvSpPr>
        <p:spPr>
          <a:xfrm>
            <a:off x="128588" y="5602288"/>
            <a:ext cx="8937625" cy="895350"/>
          </a:xfrm>
          <a:custGeom>
            <a:avLst/>
            <a:gdLst>
              <a:gd name="connsiteX0" fmla="*/ 0 w 8937938"/>
              <a:gd name="connsiteY0" fmla="*/ 811369 h 895178"/>
              <a:gd name="connsiteX1" fmla="*/ 605307 w 8937938"/>
              <a:gd name="connsiteY1" fmla="*/ 875763 h 895178"/>
              <a:gd name="connsiteX2" fmla="*/ 734096 w 8937938"/>
              <a:gd name="connsiteY2" fmla="*/ 888642 h 895178"/>
              <a:gd name="connsiteX3" fmla="*/ 1146219 w 8937938"/>
              <a:gd name="connsiteY3" fmla="*/ 862884 h 895178"/>
              <a:gd name="connsiteX4" fmla="*/ 1197735 w 8937938"/>
              <a:gd name="connsiteY4" fmla="*/ 850005 h 895178"/>
              <a:gd name="connsiteX5" fmla="*/ 1275008 w 8937938"/>
              <a:gd name="connsiteY5" fmla="*/ 811369 h 895178"/>
              <a:gd name="connsiteX6" fmla="*/ 1313645 w 8937938"/>
              <a:gd name="connsiteY6" fmla="*/ 785611 h 895178"/>
              <a:gd name="connsiteX7" fmla="*/ 1403797 w 8937938"/>
              <a:gd name="connsiteY7" fmla="*/ 746975 h 895178"/>
              <a:gd name="connsiteX8" fmla="*/ 1519707 w 8937938"/>
              <a:gd name="connsiteY8" fmla="*/ 682580 h 895178"/>
              <a:gd name="connsiteX9" fmla="*/ 1558343 w 8937938"/>
              <a:gd name="connsiteY9" fmla="*/ 656822 h 895178"/>
              <a:gd name="connsiteX10" fmla="*/ 1596980 w 8937938"/>
              <a:gd name="connsiteY10" fmla="*/ 643944 h 895178"/>
              <a:gd name="connsiteX11" fmla="*/ 1648496 w 8937938"/>
              <a:gd name="connsiteY11" fmla="*/ 618186 h 895178"/>
              <a:gd name="connsiteX12" fmla="*/ 1725769 w 8937938"/>
              <a:gd name="connsiteY12" fmla="*/ 579549 h 895178"/>
              <a:gd name="connsiteX13" fmla="*/ 1764405 w 8937938"/>
              <a:gd name="connsiteY13" fmla="*/ 553791 h 895178"/>
              <a:gd name="connsiteX14" fmla="*/ 1790163 w 8937938"/>
              <a:gd name="connsiteY14" fmla="*/ 515155 h 895178"/>
              <a:gd name="connsiteX15" fmla="*/ 1828800 w 8937938"/>
              <a:gd name="connsiteY15" fmla="*/ 502276 h 895178"/>
              <a:gd name="connsiteX16" fmla="*/ 1854557 w 8937938"/>
              <a:gd name="connsiteY16" fmla="*/ 463639 h 895178"/>
              <a:gd name="connsiteX17" fmla="*/ 2009104 w 8937938"/>
              <a:gd name="connsiteY17" fmla="*/ 386366 h 895178"/>
              <a:gd name="connsiteX18" fmla="*/ 2099256 w 8937938"/>
              <a:gd name="connsiteY18" fmla="*/ 373487 h 895178"/>
              <a:gd name="connsiteX19" fmla="*/ 2137893 w 8937938"/>
              <a:gd name="connsiteY19" fmla="*/ 360608 h 895178"/>
              <a:gd name="connsiteX20" fmla="*/ 2228045 w 8937938"/>
              <a:gd name="connsiteY20" fmla="*/ 334851 h 895178"/>
              <a:gd name="connsiteX21" fmla="*/ 2305318 w 8937938"/>
              <a:gd name="connsiteY21" fmla="*/ 283335 h 895178"/>
              <a:gd name="connsiteX22" fmla="*/ 2343955 w 8937938"/>
              <a:gd name="connsiteY22" fmla="*/ 257577 h 895178"/>
              <a:gd name="connsiteX23" fmla="*/ 2395470 w 8937938"/>
              <a:gd name="connsiteY23" fmla="*/ 218941 h 895178"/>
              <a:gd name="connsiteX24" fmla="*/ 2472743 w 8937938"/>
              <a:gd name="connsiteY24" fmla="*/ 167425 h 895178"/>
              <a:gd name="connsiteX25" fmla="*/ 2588653 w 8937938"/>
              <a:gd name="connsiteY25" fmla="*/ 64394 h 895178"/>
              <a:gd name="connsiteX26" fmla="*/ 2665926 w 8937938"/>
              <a:gd name="connsiteY26" fmla="*/ 38636 h 895178"/>
              <a:gd name="connsiteX27" fmla="*/ 2756079 w 8937938"/>
              <a:gd name="connsiteY27" fmla="*/ 12879 h 895178"/>
              <a:gd name="connsiteX28" fmla="*/ 2833352 w 8937938"/>
              <a:gd name="connsiteY28" fmla="*/ 0 h 895178"/>
              <a:gd name="connsiteX29" fmla="*/ 3155324 w 8937938"/>
              <a:gd name="connsiteY29" fmla="*/ 12879 h 895178"/>
              <a:gd name="connsiteX30" fmla="*/ 3206839 w 8937938"/>
              <a:gd name="connsiteY30" fmla="*/ 25758 h 895178"/>
              <a:gd name="connsiteX31" fmla="*/ 3245476 w 8937938"/>
              <a:gd name="connsiteY31" fmla="*/ 64394 h 895178"/>
              <a:gd name="connsiteX32" fmla="*/ 3271234 w 8937938"/>
              <a:gd name="connsiteY32" fmla="*/ 296214 h 895178"/>
              <a:gd name="connsiteX33" fmla="*/ 3348507 w 8937938"/>
              <a:gd name="connsiteY33" fmla="*/ 386366 h 895178"/>
              <a:gd name="connsiteX34" fmla="*/ 3387143 w 8937938"/>
              <a:gd name="connsiteY34" fmla="*/ 412124 h 895178"/>
              <a:gd name="connsiteX35" fmla="*/ 3425780 w 8937938"/>
              <a:gd name="connsiteY35" fmla="*/ 450760 h 895178"/>
              <a:gd name="connsiteX36" fmla="*/ 3541690 w 8937938"/>
              <a:gd name="connsiteY36" fmla="*/ 515155 h 895178"/>
              <a:gd name="connsiteX37" fmla="*/ 3709115 w 8937938"/>
              <a:gd name="connsiteY37" fmla="*/ 553791 h 895178"/>
              <a:gd name="connsiteX38" fmla="*/ 3799267 w 8937938"/>
              <a:gd name="connsiteY38" fmla="*/ 566670 h 895178"/>
              <a:gd name="connsiteX39" fmla="*/ 3928056 w 8937938"/>
              <a:gd name="connsiteY39" fmla="*/ 592428 h 895178"/>
              <a:gd name="connsiteX40" fmla="*/ 3966693 w 8937938"/>
              <a:gd name="connsiteY40" fmla="*/ 605307 h 895178"/>
              <a:gd name="connsiteX41" fmla="*/ 4005329 w 8937938"/>
              <a:gd name="connsiteY41" fmla="*/ 631065 h 895178"/>
              <a:gd name="connsiteX42" fmla="*/ 4082603 w 8937938"/>
              <a:gd name="connsiteY42" fmla="*/ 656822 h 895178"/>
              <a:gd name="connsiteX43" fmla="*/ 4121239 w 8937938"/>
              <a:gd name="connsiteY43" fmla="*/ 669701 h 895178"/>
              <a:gd name="connsiteX44" fmla="*/ 4159876 w 8937938"/>
              <a:gd name="connsiteY44" fmla="*/ 682580 h 895178"/>
              <a:gd name="connsiteX45" fmla="*/ 4198512 w 8937938"/>
              <a:gd name="connsiteY45" fmla="*/ 695459 h 895178"/>
              <a:gd name="connsiteX46" fmla="*/ 4365938 w 8937938"/>
              <a:gd name="connsiteY46" fmla="*/ 708338 h 895178"/>
              <a:gd name="connsiteX47" fmla="*/ 5821250 w 8937938"/>
              <a:gd name="connsiteY47" fmla="*/ 695459 h 895178"/>
              <a:gd name="connsiteX48" fmla="*/ 5872766 w 8937938"/>
              <a:gd name="connsiteY48" fmla="*/ 656822 h 895178"/>
              <a:gd name="connsiteX49" fmla="*/ 5911403 w 8937938"/>
              <a:gd name="connsiteY49" fmla="*/ 631065 h 895178"/>
              <a:gd name="connsiteX50" fmla="*/ 5988676 w 8937938"/>
              <a:gd name="connsiteY50" fmla="*/ 566670 h 895178"/>
              <a:gd name="connsiteX51" fmla="*/ 6014434 w 8937938"/>
              <a:gd name="connsiteY51" fmla="*/ 528034 h 895178"/>
              <a:gd name="connsiteX52" fmla="*/ 6053070 w 8937938"/>
              <a:gd name="connsiteY52" fmla="*/ 515155 h 895178"/>
              <a:gd name="connsiteX53" fmla="*/ 6207617 w 8937938"/>
              <a:gd name="connsiteY53" fmla="*/ 489397 h 895178"/>
              <a:gd name="connsiteX54" fmla="*/ 6272011 w 8937938"/>
              <a:gd name="connsiteY54" fmla="*/ 476518 h 895178"/>
              <a:gd name="connsiteX55" fmla="*/ 6323526 w 8937938"/>
              <a:gd name="connsiteY55" fmla="*/ 463639 h 895178"/>
              <a:gd name="connsiteX56" fmla="*/ 6503831 w 8937938"/>
              <a:gd name="connsiteY56" fmla="*/ 425003 h 895178"/>
              <a:gd name="connsiteX57" fmla="*/ 6555346 w 8937938"/>
              <a:gd name="connsiteY57" fmla="*/ 412124 h 895178"/>
              <a:gd name="connsiteX58" fmla="*/ 6658377 w 8937938"/>
              <a:gd name="connsiteY58" fmla="*/ 360608 h 895178"/>
              <a:gd name="connsiteX59" fmla="*/ 6697014 w 8937938"/>
              <a:gd name="connsiteY59" fmla="*/ 347729 h 895178"/>
              <a:gd name="connsiteX60" fmla="*/ 6787166 w 8937938"/>
              <a:gd name="connsiteY60" fmla="*/ 283335 h 895178"/>
              <a:gd name="connsiteX61" fmla="*/ 6851560 w 8937938"/>
              <a:gd name="connsiteY61" fmla="*/ 257577 h 895178"/>
              <a:gd name="connsiteX62" fmla="*/ 6928834 w 8937938"/>
              <a:gd name="connsiteY62" fmla="*/ 231820 h 895178"/>
              <a:gd name="connsiteX63" fmla="*/ 6967470 w 8937938"/>
              <a:gd name="connsiteY63" fmla="*/ 218941 h 895178"/>
              <a:gd name="connsiteX64" fmla="*/ 7109138 w 8937938"/>
              <a:gd name="connsiteY64" fmla="*/ 309093 h 895178"/>
              <a:gd name="connsiteX65" fmla="*/ 7147774 w 8937938"/>
              <a:gd name="connsiteY65" fmla="*/ 347729 h 895178"/>
              <a:gd name="connsiteX66" fmla="*/ 7186411 w 8937938"/>
              <a:gd name="connsiteY66" fmla="*/ 386366 h 895178"/>
              <a:gd name="connsiteX67" fmla="*/ 7392473 w 8937938"/>
              <a:gd name="connsiteY67" fmla="*/ 425003 h 895178"/>
              <a:gd name="connsiteX68" fmla="*/ 7431110 w 8937938"/>
              <a:gd name="connsiteY68" fmla="*/ 450760 h 895178"/>
              <a:gd name="connsiteX69" fmla="*/ 7469746 w 8937938"/>
              <a:gd name="connsiteY69" fmla="*/ 528034 h 895178"/>
              <a:gd name="connsiteX70" fmla="*/ 7508383 w 8937938"/>
              <a:gd name="connsiteY70" fmla="*/ 553791 h 895178"/>
              <a:gd name="connsiteX71" fmla="*/ 7611414 w 8937938"/>
              <a:gd name="connsiteY71" fmla="*/ 631065 h 895178"/>
              <a:gd name="connsiteX72" fmla="*/ 7740203 w 8937938"/>
              <a:gd name="connsiteY72" fmla="*/ 708338 h 895178"/>
              <a:gd name="connsiteX73" fmla="*/ 7804597 w 8937938"/>
              <a:gd name="connsiteY73" fmla="*/ 746975 h 895178"/>
              <a:gd name="connsiteX74" fmla="*/ 7856112 w 8937938"/>
              <a:gd name="connsiteY74" fmla="*/ 759853 h 895178"/>
              <a:gd name="connsiteX75" fmla="*/ 7933386 w 8937938"/>
              <a:gd name="connsiteY75" fmla="*/ 785611 h 895178"/>
              <a:gd name="connsiteX76" fmla="*/ 8100811 w 8937938"/>
              <a:gd name="connsiteY76" fmla="*/ 811369 h 895178"/>
              <a:gd name="connsiteX77" fmla="*/ 8937938 w 8937938"/>
              <a:gd name="connsiteY77" fmla="*/ 811369 h 895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937938" h="895178">
                <a:moveTo>
                  <a:pt x="0" y="811369"/>
                </a:moveTo>
                <a:cubicBezTo>
                  <a:pt x="335237" y="895178"/>
                  <a:pt x="135298" y="860601"/>
                  <a:pt x="605307" y="875763"/>
                </a:cubicBezTo>
                <a:cubicBezTo>
                  <a:pt x="648237" y="880056"/>
                  <a:pt x="690952" y="888642"/>
                  <a:pt x="734096" y="888642"/>
                </a:cubicBezTo>
                <a:cubicBezTo>
                  <a:pt x="891992" y="888642"/>
                  <a:pt x="1006235" y="890881"/>
                  <a:pt x="1146219" y="862884"/>
                </a:cubicBezTo>
                <a:cubicBezTo>
                  <a:pt x="1163576" y="859413"/>
                  <a:pt x="1180563" y="854298"/>
                  <a:pt x="1197735" y="850005"/>
                </a:cubicBezTo>
                <a:cubicBezTo>
                  <a:pt x="1308473" y="776182"/>
                  <a:pt x="1168358" y="864695"/>
                  <a:pt x="1275008" y="811369"/>
                </a:cubicBezTo>
                <a:cubicBezTo>
                  <a:pt x="1288852" y="804447"/>
                  <a:pt x="1300206" y="793291"/>
                  <a:pt x="1313645" y="785611"/>
                </a:cubicBezTo>
                <a:cubicBezTo>
                  <a:pt x="1358209" y="760146"/>
                  <a:pt x="1360448" y="761424"/>
                  <a:pt x="1403797" y="746975"/>
                </a:cubicBezTo>
                <a:cubicBezTo>
                  <a:pt x="1492366" y="687929"/>
                  <a:pt x="1451702" y="705248"/>
                  <a:pt x="1519707" y="682580"/>
                </a:cubicBezTo>
                <a:cubicBezTo>
                  <a:pt x="1532586" y="673994"/>
                  <a:pt x="1544499" y="663744"/>
                  <a:pt x="1558343" y="656822"/>
                </a:cubicBezTo>
                <a:cubicBezTo>
                  <a:pt x="1570485" y="650751"/>
                  <a:pt x="1584502" y="649292"/>
                  <a:pt x="1596980" y="643944"/>
                </a:cubicBezTo>
                <a:cubicBezTo>
                  <a:pt x="1614627" y="636381"/>
                  <a:pt x="1631827" y="627711"/>
                  <a:pt x="1648496" y="618186"/>
                </a:cubicBezTo>
                <a:cubicBezTo>
                  <a:pt x="1718402" y="578239"/>
                  <a:pt x="1654929" y="603162"/>
                  <a:pt x="1725769" y="579549"/>
                </a:cubicBezTo>
                <a:cubicBezTo>
                  <a:pt x="1738648" y="570963"/>
                  <a:pt x="1753460" y="564736"/>
                  <a:pt x="1764405" y="553791"/>
                </a:cubicBezTo>
                <a:cubicBezTo>
                  <a:pt x="1775350" y="542846"/>
                  <a:pt x="1778076" y="524824"/>
                  <a:pt x="1790163" y="515155"/>
                </a:cubicBezTo>
                <a:cubicBezTo>
                  <a:pt x="1800764" y="506674"/>
                  <a:pt x="1815921" y="506569"/>
                  <a:pt x="1828800" y="502276"/>
                </a:cubicBezTo>
                <a:cubicBezTo>
                  <a:pt x="1837386" y="489397"/>
                  <a:pt x="1842908" y="473832"/>
                  <a:pt x="1854557" y="463639"/>
                </a:cubicBezTo>
                <a:cubicBezTo>
                  <a:pt x="1894370" y="428803"/>
                  <a:pt x="1955132" y="394076"/>
                  <a:pt x="2009104" y="386366"/>
                </a:cubicBezTo>
                <a:lnTo>
                  <a:pt x="2099256" y="373487"/>
                </a:lnTo>
                <a:cubicBezTo>
                  <a:pt x="2112135" y="369194"/>
                  <a:pt x="2124840" y="364338"/>
                  <a:pt x="2137893" y="360608"/>
                </a:cubicBezTo>
                <a:cubicBezTo>
                  <a:pt x="2251119" y="328257"/>
                  <a:pt x="2135386" y="365735"/>
                  <a:pt x="2228045" y="334851"/>
                </a:cubicBezTo>
                <a:lnTo>
                  <a:pt x="2305318" y="283335"/>
                </a:lnTo>
                <a:cubicBezTo>
                  <a:pt x="2318197" y="274749"/>
                  <a:pt x="2331572" y="266864"/>
                  <a:pt x="2343955" y="257577"/>
                </a:cubicBezTo>
                <a:cubicBezTo>
                  <a:pt x="2361127" y="244698"/>
                  <a:pt x="2377886" y="231250"/>
                  <a:pt x="2395470" y="218941"/>
                </a:cubicBezTo>
                <a:cubicBezTo>
                  <a:pt x="2420831" y="201188"/>
                  <a:pt x="2450853" y="189315"/>
                  <a:pt x="2472743" y="167425"/>
                </a:cubicBezTo>
                <a:cubicBezTo>
                  <a:pt x="2496054" y="144114"/>
                  <a:pt x="2547288" y="82779"/>
                  <a:pt x="2588653" y="64394"/>
                </a:cubicBezTo>
                <a:cubicBezTo>
                  <a:pt x="2613464" y="53367"/>
                  <a:pt x="2640168" y="47222"/>
                  <a:pt x="2665926" y="38636"/>
                </a:cubicBezTo>
                <a:cubicBezTo>
                  <a:pt x="2702742" y="26364"/>
                  <a:pt x="2715662" y="20963"/>
                  <a:pt x="2756079" y="12879"/>
                </a:cubicBezTo>
                <a:cubicBezTo>
                  <a:pt x="2781685" y="7758"/>
                  <a:pt x="2807594" y="4293"/>
                  <a:pt x="2833352" y="0"/>
                </a:cubicBezTo>
                <a:cubicBezTo>
                  <a:pt x="2940676" y="4293"/>
                  <a:pt x="3048169" y="5489"/>
                  <a:pt x="3155324" y="12879"/>
                </a:cubicBezTo>
                <a:cubicBezTo>
                  <a:pt x="3172982" y="14097"/>
                  <a:pt x="3191471" y="16976"/>
                  <a:pt x="3206839" y="25758"/>
                </a:cubicBezTo>
                <a:cubicBezTo>
                  <a:pt x="3222653" y="34794"/>
                  <a:pt x="3232597" y="51515"/>
                  <a:pt x="3245476" y="64394"/>
                </a:cubicBezTo>
                <a:cubicBezTo>
                  <a:pt x="3246247" y="75181"/>
                  <a:pt x="3247669" y="241227"/>
                  <a:pt x="3271234" y="296214"/>
                </a:cubicBezTo>
                <a:cubicBezTo>
                  <a:pt x="3284466" y="327089"/>
                  <a:pt x="3326831" y="367787"/>
                  <a:pt x="3348507" y="386366"/>
                </a:cubicBezTo>
                <a:cubicBezTo>
                  <a:pt x="3360259" y="396439"/>
                  <a:pt x="3375252" y="402215"/>
                  <a:pt x="3387143" y="412124"/>
                </a:cubicBezTo>
                <a:cubicBezTo>
                  <a:pt x="3401135" y="423784"/>
                  <a:pt x="3411403" y="439578"/>
                  <a:pt x="3425780" y="450760"/>
                </a:cubicBezTo>
                <a:cubicBezTo>
                  <a:pt x="3492208" y="502426"/>
                  <a:pt x="3483394" y="495723"/>
                  <a:pt x="3541690" y="515155"/>
                </a:cubicBezTo>
                <a:cubicBezTo>
                  <a:pt x="3617887" y="565954"/>
                  <a:pt x="3560289" y="536283"/>
                  <a:pt x="3709115" y="553791"/>
                </a:cubicBezTo>
                <a:cubicBezTo>
                  <a:pt x="3739263" y="557338"/>
                  <a:pt x="3769264" y="562054"/>
                  <a:pt x="3799267" y="566670"/>
                </a:cubicBezTo>
                <a:cubicBezTo>
                  <a:pt x="3854087" y="575104"/>
                  <a:pt x="3878262" y="578201"/>
                  <a:pt x="3928056" y="592428"/>
                </a:cubicBezTo>
                <a:cubicBezTo>
                  <a:pt x="3941109" y="596158"/>
                  <a:pt x="3953814" y="601014"/>
                  <a:pt x="3966693" y="605307"/>
                </a:cubicBezTo>
                <a:cubicBezTo>
                  <a:pt x="3979572" y="613893"/>
                  <a:pt x="3991185" y="624779"/>
                  <a:pt x="4005329" y="631065"/>
                </a:cubicBezTo>
                <a:cubicBezTo>
                  <a:pt x="4030140" y="642092"/>
                  <a:pt x="4056845" y="648236"/>
                  <a:pt x="4082603" y="656822"/>
                </a:cubicBezTo>
                <a:lnTo>
                  <a:pt x="4121239" y="669701"/>
                </a:lnTo>
                <a:lnTo>
                  <a:pt x="4159876" y="682580"/>
                </a:lnTo>
                <a:cubicBezTo>
                  <a:pt x="4172755" y="686873"/>
                  <a:pt x="4184977" y="694418"/>
                  <a:pt x="4198512" y="695459"/>
                </a:cubicBezTo>
                <a:lnTo>
                  <a:pt x="4365938" y="708338"/>
                </a:lnTo>
                <a:cubicBezTo>
                  <a:pt x="4836901" y="826081"/>
                  <a:pt x="5359774" y="849288"/>
                  <a:pt x="5821250" y="695459"/>
                </a:cubicBezTo>
                <a:cubicBezTo>
                  <a:pt x="5838422" y="682580"/>
                  <a:pt x="5855299" y="669298"/>
                  <a:pt x="5872766" y="656822"/>
                </a:cubicBezTo>
                <a:cubicBezTo>
                  <a:pt x="5885361" y="647825"/>
                  <a:pt x="5899512" y="640974"/>
                  <a:pt x="5911403" y="631065"/>
                </a:cubicBezTo>
                <a:cubicBezTo>
                  <a:pt x="6010574" y="548423"/>
                  <a:pt x="5892741" y="630627"/>
                  <a:pt x="5988676" y="566670"/>
                </a:cubicBezTo>
                <a:cubicBezTo>
                  <a:pt x="5997262" y="553791"/>
                  <a:pt x="6002347" y="537703"/>
                  <a:pt x="6014434" y="528034"/>
                </a:cubicBezTo>
                <a:cubicBezTo>
                  <a:pt x="6025035" y="519554"/>
                  <a:pt x="6039758" y="517817"/>
                  <a:pt x="6053070" y="515155"/>
                </a:cubicBezTo>
                <a:cubicBezTo>
                  <a:pt x="6104282" y="504912"/>
                  <a:pt x="6156405" y="499640"/>
                  <a:pt x="6207617" y="489397"/>
                </a:cubicBezTo>
                <a:cubicBezTo>
                  <a:pt x="6229082" y="485104"/>
                  <a:pt x="6250643" y="481267"/>
                  <a:pt x="6272011" y="476518"/>
                </a:cubicBezTo>
                <a:cubicBezTo>
                  <a:pt x="6289290" y="472678"/>
                  <a:pt x="6306170" y="467110"/>
                  <a:pt x="6323526" y="463639"/>
                </a:cubicBezTo>
                <a:cubicBezTo>
                  <a:pt x="6510517" y="426240"/>
                  <a:pt x="6274066" y="482444"/>
                  <a:pt x="6503831" y="425003"/>
                </a:cubicBezTo>
                <a:cubicBezTo>
                  <a:pt x="6521003" y="420710"/>
                  <a:pt x="6538554" y="417721"/>
                  <a:pt x="6555346" y="412124"/>
                </a:cubicBezTo>
                <a:cubicBezTo>
                  <a:pt x="6642473" y="383082"/>
                  <a:pt x="6536720" y="421437"/>
                  <a:pt x="6658377" y="360608"/>
                </a:cubicBezTo>
                <a:cubicBezTo>
                  <a:pt x="6670519" y="354537"/>
                  <a:pt x="6684135" y="352022"/>
                  <a:pt x="6697014" y="347729"/>
                </a:cubicBezTo>
                <a:cubicBezTo>
                  <a:pt x="6708681" y="338978"/>
                  <a:pt x="6768334" y="292751"/>
                  <a:pt x="6787166" y="283335"/>
                </a:cubicBezTo>
                <a:cubicBezTo>
                  <a:pt x="6807844" y="272996"/>
                  <a:pt x="6829834" y="265477"/>
                  <a:pt x="6851560" y="257577"/>
                </a:cubicBezTo>
                <a:cubicBezTo>
                  <a:pt x="6877077" y="248298"/>
                  <a:pt x="6903076" y="240406"/>
                  <a:pt x="6928834" y="231820"/>
                </a:cubicBezTo>
                <a:lnTo>
                  <a:pt x="6967470" y="218941"/>
                </a:lnTo>
                <a:cubicBezTo>
                  <a:pt x="7067584" y="238964"/>
                  <a:pt x="7016386" y="216341"/>
                  <a:pt x="7109138" y="309093"/>
                </a:cubicBezTo>
                <a:lnTo>
                  <a:pt x="7147774" y="347729"/>
                </a:lnTo>
                <a:cubicBezTo>
                  <a:pt x="7160653" y="360608"/>
                  <a:pt x="7169132" y="380606"/>
                  <a:pt x="7186411" y="386366"/>
                </a:cubicBezTo>
                <a:cubicBezTo>
                  <a:pt x="7304614" y="425767"/>
                  <a:pt x="7236668" y="409422"/>
                  <a:pt x="7392473" y="425003"/>
                </a:cubicBezTo>
                <a:cubicBezTo>
                  <a:pt x="7405352" y="433589"/>
                  <a:pt x="7421441" y="438673"/>
                  <a:pt x="7431110" y="450760"/>
                </a:cubicBezTo>
                <a:cubicBezTo>
                  <a:pt x="7514907" y="555507"/>
                  <a:pt x="7361177" y="419467"/>
                  <a:pt x="7469746" y="528034"/>
                </a:cubicBezTo>
                <a:cubicBezTo>
                  <a:pt x="7480691" y="538979"/>
                  <a:pt x="7495865" y="544687"/>
                  <a:pt x="7508383" y="553791"/>
                </a:cubicBezTo>
                <a:cubicBezTo>
                  <a:pt x="7543102" y="579041"/>
                  <a:pt x="7575694" y="607252"/>
                  <a:pt x="7611414" y="631065"/>
                </a:cubicBezTo>
                <a:cubicBezTo>
                  <a:pt x="7768528" y="735807"/>
                  <a:pt x="7621389" y="642330"/>
                  <a:pt x="7740203" y="708338"/>
                </a:cubicBezTo>
                <a:cubicBezTo>
                  <a:pt x="7762085" y="720495"/>
                  <a:pt x="7781722" y="736809"/>
                  <a:pt x="7804597" y="746975"/>
                </a:cubicBezTo>
                <a:cubicBezTo>
                  <a:pt x="7820772" y="754164"/>
                  <a:pt x="7839158" y="754767"/>
                  <a:pt x="7856112" y="759853"/>
                </a:cubicBezTo>
                <a:cubicBezTo>
                  <a:pt x="7882118" y="767655"/>
                  <a:pt x="7907045" y="779026"/>
                  <a:pt x="7933386" y="785611"/>
                </a:cubicBezTo>
                <a:cubicBezTo>
                  <a:pt x="7997529" y="801647"/>
                  <a:pt x="8022404" y="810309"/>
                  <a:pt x="8100811" y="811369"/>
                </a:cubicBezTo>
                <a:cubicBezTo>
                  <a:pt x="8379828" y="815140"/>
                  <a:pt x="8658896" y="811369"/>
                  <a:pt x="8937938" y="811369"/>
                </a:cubicBezTo>
              </a:path>
            </a:pathLst>
          </a:custGeom>
          <a:solidFill>
            <a:srgbClr val="FFC000"/>
          </a:solidFill>
          <a:ln w="5715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10" name="9 Forma libre"/>
          <p:cNvSpPr/>
          <p:nvPr/>
        </p:nvSpPr>
        <p:spPr>
          <a:xfrm>
            <a:off x="12700" y="3236913"/>
            <a:ext cx="9118600" cy="730250"/>
          </a:xfrm>
          <a:custGeom>
            <a:avLst/>
            <a:gdLst>
              <a:gd name="connsiteX0" fmla="*/ 0 w 9118242"/>
              <a:gd name="connsiteY0" fmla="*/ 382073 h 729803"/>
              <a:gd name="connsiteX1" fmla="*/ 1403797 w 9118242"/>
              <a:gd name="connsiteY1" fmla="*/ 420710 h 729803"/>
              <a:gd name="connsiteX2" fmla="*/ 2653048 w 9118242"/>
              <a:gd name="connsiteY2" fmla="*/ 98738 h 729803"/>
              <a:gd name="connsiteX3" fmla="*/ 4121239 w 9118242"/>
              <a:gd name="connsiteY3" fmla="*/ 497983 h 729803"/>
              <a:gd name="connsiteX4" fmla="*/ 5486400 w 9118242"/>
              <a:gd name="connsiteY4" fmla="*/ 163133 h 729803"/>
              <a:gd name="connsiteX5" fmla="*/ 6606862 w 9118242"/>
              <a:gd name="connsiteY5" fmla="*/ 601014 h 729803"/>
              <a:gd name="connsiteX6" fmla="*/ 7856113 w 9118242"/>
              <a:gd name="connsiteY6" fmla="*/ 21465 h 729803"/>
              <a:gd name="connsiteX7" fmla="*/ 9118242 w 9118242"/>
              <a:gd name="connsiteY7" fmla="*/ 729803 h 72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8242" h="729803">
                <a:moveTo>
                  <a:pt x="0" y="382073"/>
                </a:moveTo>
                <a:cubicBezTo>
                  <a:pt x="480811" y="425002"/>
                  <a:pt x="961622" y="467932"/>
                  <a:pt x="1403797" y="420710"/>
                </a:cubicBezTo>
                <a:cubicBezTo>
                  <a:pt x="1845972" y="373488"/>
                  <a:pt x="2200141" y="85859"/>
                  <a:pt x="2653048" y="98738"/>
                </a:cubicBezTo>
                <a:cubicBezTo>
                  <a:pt x="3105955" y="111617"/>
                  <a:pt x="3649014" y="487251"/>
                  <a:pt x="4121239" y="497983"/>
                </a:cubicBezTo>
                <a:cubicBezTo>
                  <a:pt x="4593464" y="508716"/>
                  <a:pt x="5072130" y="145961"/>
                  <a:pt x="5486400" y="163133"/>
                </a:cubicBezTo>
                <a:cubicBezTo>
                  <a:pt x="5900670" y="180305"/>
                  <a:pt x="6211910" y="624625"/>
                  <a:pt x="6606862" y="601014"/>
                </a:cubicBezTo>
                <a:cubicBezTo>
                  <a:pt x="7001814" y="577403"/>
                  <a:pt x="7437550" y="0"/>
                  <a:pt x="7856113" y="21465"/>
                </a:cubicBezTo>
                <a:cubicBezTo>
                  <a:pt x="8274676" y="42930"/>
                  <a:pt x="8696459" y="386366"/>
                  <a:pt x="9118242" y="729803"/>
                </a:cubicBezTo>
              </a:path>
            </a:pathLst>
          </a:cu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pic>
        <p:nvPicPr>
          <p:cNvPr id="2053" name="10 Imagen" descr="2696.gif"/>
          <p:cNvPicPr>
            <a:picLocks noChangeAspect="1"/>
          </p:cNvPicPr>
          <p:nvPr/>
        </p:nvPicPr>
        <p:blipFill>
          <a:blip r:embed="rId3"/>
          <a:srcRect/>
          <a:stretch>
            <a:fillRect/>
          </a:stretch>
        </p:blipFill>
        <p:spPr bwMode="auto">
          <a:xfrm>
            <a:off x="1571625" y="2500313"/>
            <a:ext cx="1962150" cy="923925"/>
          </a:xfrm>
          <a:prstGeom prst="rect">
            <a:avLst/>
          </a:prstGeom>
          <a:noFill/>
          <a:ln w="9525">
            <a:noFill/>
            <a:miter lim="800000"/>
            <a:headEnd/>
            <a:tailEnd/>
          </a:ln>
        </p:spPr>
      </p:pic>
      <p:pic>
        <p:nvPicPr>
          <p:cNvPr id="2054" name="11 Imagen" descr="2696.gif"/>
          <p:cNvPicPr>
            <a:picLocks noChangeAspect="1"/>
          </p:cNvPicPr>
          <p:nvPr/>
        </p:nvPicPr>
        <p:blipFill>
          <a:blip r:embed="rId3"/>
          <a:srcRect/>
          <a:stretch>
            <a:fillRect/>
          </a:stretch>
        </p:blipFill>
        <p:spPr bwMode="auto">
          <a:xfrm>
            <a:off x="0" y="3357562"/>
            <a:ext cx="1962150" cy="923925"/>
          </a:xfrm>
          <a:prstGeom prst="rect">
            <a:avLst/>
          </a:prstGeom>
          <a:noFill/>
          <a:ln w="9525">
            <a:noFill/>
            <a:miter lim="800000"/>
            <a:headEnd/>
            <a:tailEnd/>
          </a:ln>
        </p:spPr>
      </p:pic>
      <p:pic>
        <p:nvPicPr>
          <p:cNvPr id="2055" name="12 Imagen" descr="2696.gif"/>
          <p:cNvPicPr>
            <a:picLocks noChangeAspect="1"/>
          </p:cNvPicPr>
          <p:nvPr/>
        </p:nvPicPr>
        <p:blipFill>
          <a:blip r:embed="rId3"/>
          <a:srcRect/>
          <a:stretch>
            <a:fillRect/>
          </a:stretch>
        </p:blipFill>
        <p:spPr bwMode="auto">
          <a:xfrm>
            <a:off x="4357686" y="2428868"/>
            <a:ext cx="1962150" cy="923925"/>
          </a:xfrm>
          <a:prstGeom prst="rect">
            <a:avLst/>
          </a:prstGeom>
          <a:noFill/>
          <a:ln w="9525">
            <a:noFill/>
            <a:miter lim="800000"/>
            <a:headEnd/>
            <a:tailEnd/>
          </a:ln>
        </p:spPr>
      </p:pic>
      <p:pic>
        <p:nvPicPr>
          <p:cNvPr id="2056" name="13 Imagen" descr="2791.gif"/>
          <p:cNvPicPr>
            <a:picLocks noChangeAspect="1"/>
          </p:cNvPicPr>
          <p:nvPr/>
        </p:nvPicPr>
        <p:blipFill>
          <a:blip r:embed="rId4"/>
          <a:srcRect/>
          <a:stretch>
            <a:fillRect/>
          </a:stretch>
        </p:blipFill>
        <p:spPr bwMode="auto">
          <a:xfrm flipH="1">
            <a:off x="1857356" y="3857628"/>
            <a:ext cx="3429000" cy="1214437"/>
          </a:xfrm>
          <a:prstGeom prst="rect">
            <a:avLst/>
          </a:prstGeom>
          <a:noFill/>
          <a:ln w="9525">
            <a:noFill/>
            <a:miter lim="800000"/>
            <a:headEnd/>
            <a:tailEnd/>
          </a:ln>
        </p:spPr>
      </p:pic>
      <p:pic>
        <p:nvPicPr>
          <p:cNvPr id="2057" name="14 Imagen" descr="2766.gif"/>
          <p:cNvPicPr>
            <a:picLocks noChangeAspect="1"/>
          </p:cNvPicPr>
          <p:nvPr/>
        </p:nvPicPr>
        <p:blipFill>
          <a:blip r:embed="rId5"/>
          <a:srcRect/>
          <a:stretch>
            <a:fillRect/>
          </a:stretch>
        </p:blipFill>
        <p:spPr bwMode="auto">
          <a:xfrm>
            <a:off x="3500438" y="5500688"/>
            <a:ext cx="457200" cy="762000"/>
          </a:xfrm>
          <a:prstGeom prst="rect">
            <a:avLst/>
          </a:prstGeom>
          <a:noFill/>
          <a:ln w="9525">
            <a:noFill/>
            <a:miter lim="800000"/>
            <a:headEnd/>
            <a:tailEnd/>
          </a:ln>
        </p:spPr>
      </p:pic>
      <p:pic>
        <p:nvPicPr>
          <p:cNvPr id="2058" name="15 Imagen" descr="2766.gif"/>
          <p:cNvPicPr>
            <a:picLocks noChangeAspect="1"/>
          </p:cNvPicPr>
          <p:nvPr/>
        </p:nvPicPr>
        <p:blipFill>
          <a:blip r:embed="rId5"/>
          <a:srcRect/>
          <a:stretch>
            <a:fillRect/>
          </a:stretch>
        </p:blipFill>
        <p:spPr bwMode="auto">
          <a:xfrm>
            <a:off x="3786188" y="5500688"/>
            <a:ext cx="457200" cy="762000"/>
          </a:xfrm>
          <a:prstGeom prst="rect">
            <a:avLst/>
          </a:prstGeom>
          <a:noFill/>
          <a:ln w="9525">
            <a:noFill/>
            <a:miter lim="800000"/>
            <a:headEnd/>
            <a:tailEnd/>
          </a:ln>
        </p:spPr>
      </p:pic>
      <p:pic>
        <p:nvPicPr>
          <p:cNvPr id="2059" name="16 Imagen" descr="2744.gif"/>
          <p:cNvPicPr>
            <a:picLocks noChangeAspect="1"/>
          </p:cNvPicPr>
          <p:nvPr/>
        </p:nvPicPr>
        <p:blipFill>
          <a:blip r:embed="rId6"/>
          <a:srcRect/>
          <a:stretch>
            <a:fillRect/>
          </a:stretch>
        </p:blipFill>
        <p:spPr bwMode="auto">
          <a:xfrm>
            <a:off x="0" y="5572125"/>
            <a:ext cx="1643063" cy="1050925"/>
          </a:xfrm>
          <a:prstGeom prst="rect">
            <a:avLst/>
          </a:prstGeom>
          <a:noFill/>
          <a:ln w="9525">
            <a:noFill/>
            <a:miter lim="800000"/>
            <a:headEnd/>
            <a:tailEnd/>
          </a:ln>
        </p:spPr>
      </p:pic>
      <p:sp>
        <p:nvSpPr>
          <p:cNvPr id="18" name="17 Explosión 2"/>
          <p:cNvSpPr/>
          <p:nvPr/>
        </p:nvSpPr>
        <p:spPr>
          <a:xfrm>
            <a:off x="1571625" y="4071938"/>
            <a:ext cx="357188" cy="200025"/>
          </a:xfrm>
          <a:prstGeom prst="irregularSeal2">
            <a:avLst/>
          </a:prstGeom>
          <a:solidFill>
            <a:srgbClr val="F4FAA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9" name="18 Explosión 2"/>
          <p:cNvSpPr/>
          <p:nvPr/>
        </p:nvSpPr>
        <p:spPr>
          <a:xfrm>
            <a:off x="2214563" y="3429000"/>
            <a:ext cx="357187" cy="200025"/>
          </a:xfrm>
          <a:prstGeom prst="irregularSeal2">
            <a:avLst/>
          </a:prstGeom>
          <a:solidFill>
            <a:srgbClr val="F4FAA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0" name="19 Explosión 2"/>
          <p:cNvSpPr/>
          <p:nvPr/>
        </p:nvSpPr>
        <p:spPr>
          <a:xfrm>
            <a:off x="2357438" y="3714750"/>
            <a:ext cx="357187" cy="200025"/>
          </a:xfrm>
          <a:prstGeom prst="irregularSeal2">
            <a:avLst/>
          </a:prstGeom>
          <a:solidFill>
            <a:srgbClr val="F4FAA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1" name="20 Explosión 2"/>
          <p:cNvSpPr/>
          <p:nvPr/>
        </p:nvSpPr>
        <p:spPr>
          <a:xfrm>
            <a:off x="1857375" y="3429000"/>
            <a:ext cx="357188" cy="200025"/>
          </a:xfrm>
          <a:prstGeom prst="irregularSeal2">
            <a:avLst/>
          </a:prstGeom>
          <a:solidFill>
            <a:srgbClr val="F4FAA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2" name="21 Explosión 2"/>
          <p:cNvSpPr/>
          <p:nvPr/>
        </p:nvSpPr>
        <p:spPr>
          <a:xfrm>
            <a:off x="2000232" y="4071942"/>
            <a:ext cx="357187" cy="200025"/>
          </a:xfrm>
          <a:prstGeom prst="irregularSeal2">
            <a:avLst/>
          </a:prstGeom>
          <a:solidFill>
            <a:srgbClr val="F4FAA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3" name="22 Explosión 2"/>
          <p:cNvSpPr/>
          <p:nvPr/>
        </p:nvSpPr>
        <p:spPr>
          <a:xfrm>
            <a:off x="1142976" y="3857628"/>
            <a:ext cx="357187" cy="200025"/>
          </a:xfrm>
          <a:prstGeom prst="irregularSeal2">
            <a:avLst/>
          </a:prstGeom>
          <a:solidFill>
            <a:srgbClr val="F4FAA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4" name="23 Explosión 2"/>
          <p:cNvSpPr/>
          <p:nvPr/>
        </p:nvSpPr>
        <p:spPr>
          <a:xfrm>
            <a:off x="785813" y="4500563"/>
            <a:ext cx="357187" cy="200025"/>
          </a:xfrm>
          <a:prstGeom prst="irregularSeal2">
            <a:avLst/>
          </a:prstGeom>
          <a:solidFill>
            <a:srgbClr val="F4FAA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5" name="24 Explosión 2"/>
          <p:cNvSpPr/>
          <p:nvPr/>
        </p:nvSpPr>
        <p:spPr>
          <a:xfrm>
            <a:off x="1714500" y="4286250"/>
            <a:ext cx="357188" cy="200025"/>
          </a:xfrm>
          <a:prstGeom prst="irregularSeal2">
            <a:avLst/>
          </a:prstGeom>
          <a:solidFill>
            <a:srgbClr val="F4FAA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6" name="25 Explosión 2"/>
          <p:cNvSpPr/>
          <p:nvPr/>
        </p:nvSpPr>
        <p:spPr>
          <a:xfrm>
            <a:off x="1500188" y="3786188"/>
            <a:ext cx="357187" cy="200025"/>
          </a:xfrm>
          <a:prstGeom prst="irregularSeal2">
            <a:avLst/>
          </a:prstGeom>
          <a:solidFill>
            <a:srgbClr val="F4FAA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7" name="26 Explosión 2"/>
          <p:cNvSpPr/>
          <p:nvPr/>
        </p:nvSpPr>
        <p:spPr>
          <a:xfrm flipV="1">
            <a:off x="2000250" y="3714750"/>
            <a:ext cx="357188" cy="314325"/>
          </a:xfrm>
          <a:prstGeom prst="irregularSeal2">
            <a:avLst/>
          </a:prstGeom>
          <a:solidFill>
            <a:srgbClr val="F4FAA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8" name="27 Explosión 2"/>
          <p:cNvSpPr/>
          <p:nvPr/>
        </p:nvSpPr>
        <p:spPr>
          <a:xfrm>
            <a:off x="2857500" y="3714750"/>
            <a:ext cx="357188" cy="200025"/>
          </a:xfrm>
          <a:prstGeom prst="irregularSeal2">
            <a:avLst/>
          </a:prstGeom>
          <a:solidFill>
            <a:srgbClr val="F4FAA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9" name="28 Explosión 2"/>
          <p:cNvSpPr/>
          <p:nvPr/>
        </p:nvSpPr>
        <p:spPr>
          <a:xfrm>
            <a:off x="2428875" y="4000500"/>
            <a:ext cx="357188" cy="200025"/>
          </a:xfrm>
          <a:prstGeom prst="irregularSeal2">
            <a:avLst/>
          </a:prstGeom>
          <a:solidFill>
            <a:srgbClr val="F4FAA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0" name="29 Explosión 2"/>
          <p:cNvSpPr/>
          <p:nvPr/>
        </p:nvSpPr>
        <p:spPr>
          <a:xfrm>
            <a:off x="1643042" y="3571876"/>
            <a:ext cx="357188" cy="200025"/>
          </a:xfrm>
          <a:prstGeom prst="irregularSeal2">
            <a:avLst/>
          </a:prstGeom>
          <a:solidFill>
            <a:srgbClr val="F4FAA4"/>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073" name="30 CuadroTexto"/>
          <p:cNvSpPr txBox="1">
            <a:spLocks noChangeArrowheads="1"/>
          </p:cNvSpPr>
          <p:nvPr/>
        </p:nvSpPr>
        <p:spPr bwMode="auto">
          <a:xfrm>
            <a:off x="214282" y="4000504"/>
            <a:ext cx="1285875" cy="369888"/>
          </a:xfrm>
          <a:prstGeom prst="rect">
            <a:avLst/>
          </a:prstGeom>
          <a:noFill/>
          <a:ln w="9525">
            <a:solidFill>
              <a:srgbClr val="92D050"/>
            </a:solidFill>
            <a:miter lim="800000"/>
            <a:headEnd/>
            <a:tailEnd/>
          </a:ln>
        </p:spPr>
        <p:txBody>
          <a:bodyPr>
            <a:spAutoFit/>
          </a:bodyPr>
          <a:lstStyle/>
          <a:p>
            <a:r>
              <a:rPr lang="es-ES" dirty="0"/>
              <a:t>plancton</a:t>
            </a:r>
          </a:p>
        </p:txBody>
      </p:sp>
      <p:pic>
        <p:nvPicPr>
          <p:cNvPr id="2074" name="32 Imagen" descr="ATUN.gif"/>
          <p:cNvPicPr>
            <a:picLocks noChangeAspect="1"/>
          </p:cNvPicPr>
          <p:nvPr/>
        </p:nvPicPr>
        <p:blipFill>
          <a:blip r:embed="rId7"/>
          <a:srcRect/>
          <a:stretch>
            <a:fillRect/>
          </a:stretch>
        </p:blipFill>
        <p:spPr bwMode="auto">
          <a:xfrm rot="1041838">
            <a:off x="6586538" y="4186238"/>
            <a:ext cx="2406650" cy="1374775"/>
          </a:xfrm>
          <a:prstGeom prst="rect">
            <a:avLst/>
          </a:prstGeom>
          <a:noFill/>
          <a:ln w="9525">
            <a:noFill/>
            <a:miter lim="800000"/>
            <a:headEnd/>
            <a:tailEnd/>
          </a:ln>
        </p:spPr>
      </p:pic>
      <p:pic>
        <p:nvPicPr>
          <p:cNvPr id="2078" name="Picture 13" descr="2768"/>
          <p:cNvPicPr>
            <a:picLocks noChangeAspect="1" noChangeArrowheads="1" noCrop="1"/>
          </p:cNvPicPr>
          <p:nvPr/>
        </p:nvPicPr>
        <p:blipFill>
          <a:blip r:embed="rId8"/>
          <a:srcRect/>
          <a:stretch>
            <a:fillRect/>
          </a:stretch>
        </p:blipFill>
        <p:spPr bwMode="auto">
          <a:xfrm>
            <a:off x="7929586" y="2928934"/>
            <a:ext cx="962025" cy="952500"/>
          </a:xfrm>
          <a:prstGeom prst="rect">
            <a:avLst/>
          </a:prstGeom>
          <a:noFill/>
          <a:ln w="9525">
            <a:noFill/>
            <a:miter lim="800000"/>
            <a:headEnd/>
            <a:tailEnd/>
          </a:ln>
        </p:spPr>
      </p:pic>
      <p:pic>
        <p:nvPicPr>
          <p:cNvPr id="2079" name="Picture 15" descr="anim019.gif (15868 bytes)"/>
          <p:cNvPicPr>
            <a:picLocks noChangeAspect="1" noChangeArrowheads="1" noCrop="1"/>
          </p:cNvPicPr>
          <p:nvPr/>
        </p:nvPicPr>
        <p:blipFill>
          <a:blip r:embed="rId9"/>
          <a:srcRect/>
          <a:stretch>
            <a:fillRect/>
          </a:stretch>
        </p:blipFill>
        <p:spPr bwMode="auto">
          <a:xfrm rot="-3554707">
            <a:off x="857251" y="1285875"/>
            <a:ext cx="1047750" cy="504825"/>
          </a:xfrm>
          <a:prstGeom prst="rect">
            <a:avLst/>
          </a:prstGeom>
          <a:noFill/>
          <a:ln w="9525">
            <a:noFill/>
            <a:miter lim="800000"/>
            <a:headEnd/>
            <a:tailEnd/>
          </a:ln>
        </p:spPr>
      </p:pic>
      <p:pic>
        <p:nvPicPr>
          <p:cNvPr id="2080" name="Picture 17" descr="anim019.gif (15868 bytes)"/>
          <p:cNvPicPr>
            <a:picLocks noChangeAspect="1" noChangeArrowheads="1" noCrop="1"/>
          </p:cNvPicPr>
          <p:nvPr/>
        </p:nvPicPr>
        <p:blipFill>
          <a:blip r:embed="rId9"/>
          <a:srcRect/>
          <a:stretch>
            <a:fillRect/>
          </a:stretch>
        </p:blipFill>
        <p:spPr bwMode="auto">
          <a:xfrm rot="-3096576">
            <a:off x="928688" y="2600325"/>
            <a:ext cx="1047750" cy="504825"/>
          </a:xfrm>
          <a:prstGeom prst="rect">
            <a:avLst/>
          </a:prstGeom>
          <a:noFill/>
          <a:ln w="9525">
            <a:noFill/>
            <a:miter lim="800000"/>
            <a:headEnd/>
            <a:tailEnd/>
          </a:ln>
        </p:spPr>
      </p:pic>
      <p:pic>
        <p:nvPicPr>
          <p:cNvPr id="2081" name="Picture 19" descr="anim019.gif (15868 bytes)"/>
          <p:cNvPicPr>
            <a:picLocks noChangeAspect="1" noChangeArrowheads="1" noCrop="1"/>
          </p:cNvPicPr>
          <p:nvPr/>
        </p:nvPicPr>
        <p:blipFill>
          <a:blip r:embed="rId9"/>
          <a:srcRect/>
          <a:stretch>
            <a:fillRect/>
          </a:stretch>
        </p:blipFill>
        <p:spPr bwMode="auto">
          <a:xfrm rot="-4627714">
            <a:off x="142876" y="1928812"/>
            <a:ext cx="1047750" cy="504825"/>
          </a:xfrm>
          <a:prstGeom prst="rect">
            <a:avLst/>
          </a:prstGeom>
          <a:noFill/>
          <a:ln w="9525">
            <a:noFill/>
            <a:miter lim="800000"/>
            <a:headEnd/>
            <a:tailEnd/>
          </a:ln>
        </p:spPr>
      </p:pic>
      <p:pic>
        <p:nvPicPr>
          <p:cNvPr id="2082" name="Picture 21" descr="flya5.gif (535 bytes)"/>
          <p:cNvPicPr>
            <a:picLocks noChangeAspect="1" noChangeArrowheads="1" noCrop="1"/>
          </p:cNvPicPr>
          <p:nvPr/>
        </p:nvPicPr>
        <p:blipFill>
          <a:blip r:embed="rId10"/>
          <a:srcRect/>
          <a:stretch>
            <a:fillRect/>
          </a:stretch>
        </p:blipFill>
        <p:spPr bwMode="auto">
          <a:xfrm>
            <a:off x="7715250" y="1143000"/>
            <a:ext cx="285750" cy="104775"/>
          </a:xfrm>
          <a:prstGeom prst="rect">
            <a:avLst/>
          </a:prstGeom>
          <a:noFill/>
          <a:ln w="9525">
            <a:noFill/>
            <a:miter lim="800000"/>
            <a:headEnd/>
            <a:tailEnd/>
          </a:ln>
        </p:spPr>
      </p:pic>
      <p:pic>
        <p:nvPicPr>
          <p:cNvPr id="2083" name="Picture 23" descr="flya5.gif (535 bytes)"/>
          <p:cNvPicPr>
            <a:picLocks noChangeAspect="1" noChangeArrowheads="1" noCrop="1"/>
          </p:cNvPicPr>
          <p:nvPr/>
        </p:nvPicPr>
        <p:blipFill>
          <a:blip r:embed="rId10"/>
          <a:srcRect/>
          <a:stretch>
            <a:fillRect/>
          </a:stretch>
        </p:blipFill>
        <p:spPr bwMode="auto">
          <a:xfrm>
            <a:off x="6500813" y="1214438"/>
            <a:ext cx="285750" cy="104775"/>
          </a:xfrm>
          <a:prstGeom prst="rect">
            <a:avLst/>
          </a:prstGeom>
          <a:noFill/>
          <a:ln w="9525">
            <a:noFill/>
            <a:miter lim="800000"/>
            <a:headEnd/>
            <a:tailEnd/>
          </a:ln>
        </p:spPr>
      </p:pic>
      <p:pic>
        <p:nvPicPr>
          <p:cNvPr id="2084" name="Picture 23" descr="flya5.gif (535 bytes)"/>
          <p:cNvPicPr>
            <a:picLocks noChangeAspect="1" noChangeArrowheads="1" noCrop="1"/>
          </p:cNvPicPr>
          <p:nvPr/>
        </p:nvPicPr>
        <p:blipFill>
          <a:blip r:embed="rId10"/>
          <a:srcRect/>
          <a:stretch>
            <a:fillRect/>
          </a:stretch>
        </p:blipFill>
        <p:spPr bwMode="auto">
          <a:xfrm>
            <a:off x="6858000" y="1285875"/>
            <a:ext cx="285750" cy="104775"/>
          </a:xfrm>
          <a:prstGeom prst="rect">
            <a:avLst/>
          </a:prstGeom>
          <a:noFill/>
          <a:ln w="9525">
            <a:noFill/>
            <a:miter lim="800000"/>
            <a:headEnd/>
            <a:tailEnd/>
          </a:ln>
        </p:spPr>
      </p:pic>
      <p:pic>
        <p:nvPicPr>
          <p:cNvPr id="2085" name="Picture 23" descr="flya5.gif (535 bytes)"/>
          <p:cNvPicPr>
            <a:picLocks noChangeAspect="1" noChangeArrowheads="1" noCrop="1"/>
          </p:cNvPicPr>
          <p:nvPr/>
        </p:nvPicPr>
        <p:blipFill>
          <a:blip r:embed="rId10"/>
          <a:srcRect/>
          <a:stretch>
            <a:fillRect/>
          </a:stretch>
        </p:blipFill>
        <p:spPr bwMode="auto">
          <a:xfrm>
            <a:off x="6653213" y="1366838"/>
            <a:ext cx="633412" cy="231775"/>
          </a:xfrm>
          <a:prstGeom prst="rect">
            <a:avLst/>
          </a:prstGeom>
          <a:noFill/>
          <a:ln w="9525">
            <a:noFill/>
            <a:miter lim="800000"/>
            <a:headEnd/>
            <a:tailEnd/>
          </a:ln>
        </p:spPr>
      </p:pic>
      <p:pic>
        <p:nvPicPr>
          <p:cNvPr id="2086" name="Picture 23" descr="flya5.gif (535 bytes)"/>
          <p:cNvPicPr>
            <a:picLocks noChangeAspect="1" noChangeArrowheads="1" noCrop="1"/>
          </p:cNvPicPr>
          <p:nvPr/>
        </p:nvPicPr>
        <p:blipFill>
          <a:blip r:embed="rId10"/>
          <a:srcRect/>
          <a:stretch>
            <a:fillRect/>
          </a:stretch>
        </p:blipFill>
        <p:spPr bwMode="auto">
          <a:xfrm>
            <a:off x="7572375" y="1357313"/>
            <a:ext cx="285750" cy="104775"/>
          </a:xfrm>
          <a:prstGeom prst="rect">
            <a:avLst/>
          </a:prstGeom>
          <a:noFill/>
          <a:ln w="9525">
            <a:noFill/>
            <a:miter lim="800000"/>
            <a:headEnd/>
            <a:tailEnd/>
          </a:ln>
        </p:spPr>
      </p:pic>
      <p:pic>
        <p:nvPicPr>
          <p:cNvPr id="2087" name="Picture 23" descr="flya5.gif (535 bytes)"/>
          <p:cNvPicPr>
            <a:picLocks noChangeAspect="1" noChangeArrowheads="1" noCrop="1"/>
          </p:cNvPicPr>
          <p:nvPr/>
        </p:nvPicPr>
        <p:blipFill>
          <a:blip r:embed="rId10"/>
          <a:srcRect/>
          <a:stretch>
            <a:fillRect/>
          </a:stretch>
        </p:blipFill>
        <p:spPr bwMode="auto">
          <a:xfrm>
            <a:off x="7215188" y="1143000"/>
            <a:ext cx="285750" cy="104775"/>
          </a:xfrm>
          <a:prstGeom prst="rect">
            <a:avLst/>
          </a:prstGeom>
          <a:noFill/>
          <a:ln w="9525">
            <a:noFill/>
            <a:miter lim="800000"/>
            <a:headEnd/>
            <a:tailEnd/>
          </a:ln>
        </p:spPr>
      </p:pic>
      <p:pic>
        <p:nvPicPr>
          <p:cNvPr id="2088" name="Picture 25" descr="2747"/>
          <p:cNvPicPr>
            <a:picLocks noChangeAspect="1" noChangeArrowheads="1" noCrop="1"/>
          </p:cNvPicPr>
          <p:nvPr/>
        </p:nvPicPr>
        <p:blipFill>
          <a:blip r:embed="rId11"/>
          <a:srcRect/>
          <a:stretch>
            <a:fillRect/>
          </a:stretch>
        </p:blipFill>
        <p:spPr bwMode="auto">
          <a:xfrm>
            <a:off x="4357688" y="5715000"/>
            <a:ext cx="876300" cy="685800"/>
          </a:xfrm>
          <a:prstGeom prst="rect">
            <a:avLst/>
          </a:prstGeom>
          <a:noFill/>
          <a:ln w="9525">
            <a:noFill/>
            <a:miter lim="800000"/>
            <a:headEnd/>
            <a:tailEnd/>
          </a:ln>
        </p:spPr>
      </p:pic>
      <p:pic>
        <p:nvPicPr>
          <p:cNvPr id="2089" name="47 Imagen" descr="2696.gif"/>
          <p:cNvPicPr>
            <a:picLocks noChangeAspect="1"/>
          </p:cNvPicPr>
          <p:nvPr/>
        </p:nvPicPr>
        <p:blipFill>
          <a:blip r:embed="rId3"/>
          <a:srcRect/>
          <a:stretch>
            <a:fillRect/>
          </a:stretch>
        </p:blipFill>
        <p:spPr bwMode="auto">
          <a:xfrm>
            <a:off x="5214942" y="2928934"/>
            <a:ext cx="1962150" cy="923925"/>
          </a:xfrm>
          <a:prstGeom prst="rect">
            <a:avLst/>
          </a:prstGeom>
          <a:noFill/>
          <a:ln w="9525">
            <a:noFill/>
            <a:miter lim="800000"/>
            <a:headEnd/>
            <a:tailEnd/>
          </a:ln>
        </p:spPr>
      </p:pic>
      <p:sp>
        <p:nvSpPr>
          <p:cNvPr id="49" name="48 Explosión 2"/>
          <p:cNvSpPr/>
          <p:nvPr/>
        </p:nvSpPr>
        <p:spPr>
          <a:xfrm>
            <a:off x="4786313" y="3714750"/>
            <a:ext cx="285750" cy="271463"/>
          </a:xfrm>
          <a:prstGeom prst="irregularSeal2">
            <a:avLst/>
          </a:prstGeom>
          <a:solidFill>
            <a:srgbClr val="FAB8A4"/>
          </a:solidFill>
          <a:ln>
            <a:solidFill>
              <a:srgbClr val="F4FA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0" name="49 Explosión 2"/>
          <p:cNvSpPr/>
          <p:nvPr/>
        </p:nvSpPr>
        <p:spPr>
          <a:xfrm>
            <a:off x="4938713" y="3867150"/>
            <a:ext cx="285750" cy="271463"/>
          </a:xfrm>
          <a:prstGeom prst="irregularSeal2">
            <a:avLst/>
          </a:prstGeom>
          <a:solidFill>
            <a:srgbClr val="F4FAA4"/>
          </a:solidFill>
          <a:ln>
            <a:solidFill>
              <a:srgbClr val="F4FA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1" name="50 Explosión 2"/>
          <p:cNvSpPr/>
          <p:nvPr/>
        </p:nvSpPr>
        <p:spPr>
          <a:xfrm>
            <a:off x="5091113" y="4019550"/>
            <a:ext cx="285750" cy="271463"/>
          </a:xfrm>
          <a:prstGeom prst="irregularSeal2">
            <a:avLst/>
          </a:prstGeom>
          <a:solidFill>
            <a:srgbClr val="F4FAA4"/>
          </a:solidFill>
          <a:ln>
            <a:solidFill>
              <a:srgbClr val="F4FA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2" name="51 Explosión 2"/>
          <p:cNvSpPr/>
          <p:nvPr/>
        </p:nvSpPr>
        <p:spPr>
          <a:xfrm>
            <a:off x="5214938" y="3786188"/>
            <a:ext cx="285750" cy="271462"/>
          </a:xfrm>
          <a:prstGeom prst="irregularSeal2">
            <a:avLst/>
          </a:prstGeom>
          <a:solidFill>
            <a:srgbClr val="F4FAA4"/>
          </a:solidFill>
          <a:ln>
            <a:solidFill>
              <a:srgbClr val="F4FA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3" name="52 Explosión 2"/>
          <p:cNvSpPr/>
          <p:nvPr/>
        </p:nvSpPr>
        <p:spPr>
          <a:xfrm>
            <a:off x="5572125" y="3643313"/>
            <a:ext cx="285750" cy="271462"/>
          </a:xfrm>
          <a:prstGeom prst="irregularSeal2">
            <a:avLst/>
          </a:prstGeom>
          <a:solidFill>
            <a:srgbClr val="FAB8A4"/>
          </a:solidFill>
          <a:ln>
            <a:solidFill>
              <a:srgbClr val="F4FA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4" name="53 Explosión 2"/>
          <p:cNvSpPr/>
          <p:nvPr/>
        </p:nvSpPr>
        <p:spPr>
          <a:xfrm>
            <a:off x="5572125" y="3857625"/>
            <a:ext cx="285750" cy="271463"/>
          </a:xfrm>
          <a:prstGeom prst="irregularSeal2">
            <a:avLst/>
          </a:prstGeom>
          <a:solidFill>
            <a:srgbClr val="FAB8A4"/>
          </a:solidFill>
          <a:ln>
            <a:solidFill>
              <a:srgbClr val="F4FA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5" name="54 Explosión 2"/>
          <p:cNvSpPr/>
          <p:nvPr/>
        </p:nvSpPr>
        <p:spPr>
          <a:xfrm>
            <a:off x="4500563" y="3786188"/>
            <a:ext cx="285750" cy="271462"/>
          </a:xfrm>
          <a:prstGeom prst="irregularSeal2">
            <a:avLst/>
          </a:prstGeom>
          <a:solidFill>
            <a:srgbClr val="FAB8A4"/>
          </a:solidFill>
          <a:ln>
            <a:solidFill>
              <a:srgbClr val="F4FA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6" name="55 Explosión 2"/>
          <p:cNvSpPr/>
          <p:nvPr/>
        </p:nvSpPr>
        <p:spPr>
          <a:xfrm>
            <a:off x="5857875" y="3714750"/>
            <a:ext cx="285750" cy="271463"/>
          </a:xfrm>
          <a:prstGeom prst="irregularSeal2">
            <a:avLst/>
          </a:prstGeom>
          <a:solidFill>
            <a:srgbClr val="FAB8A4"/>
          </a:solidFill>
          <a:ln>
            <a:solidFill>
              <a:srgbClr val="F4FA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7" name="56 Explosión 2"/>
          <p:cNvSpPr/>
          <p:nvPr/>
        </p:nvSpPr>
        <p:spPr>
          <a:xfrm>
            <a:off x="6072188" y="3857625"/>
            <a:ext cx="285750" cy="271463"/>
          </a:xfrm>
          <a:prstGeom prst="irregularSeal2">
            <a:avLst/>
          </a:prstGeom>
          <a:solidFill>
            <a:srgbClr val="F4FAA4"/>
          </a:solidFill>
          <a:ln>
            <a:solidFill>
              <a:srgbClr val="F4FA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8" name="57 Explosión 2"/>
          <p:cNvSpPr/>
          <p:nvPr/>
        </p:nvSpPr>
        <p:spPr>
          <a:xfrm>
            <a:off x="6357938" y="3929063"/>
            <a:ext cx="285750" cy="271462"/>
          </a:xfrm>
          <a:prstGeom prst="irregularSeal2">
            <a:avLst/>
          </a:prstGeom>
          <a:solidFill>
            <a:srgbClr val="F4FAA4"/>
          </a:solidFill>
          <a:ln>
            <a:solidFill>
              <a:srgbClr val="F4FA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9" name="58 Explosión 2"/>
          <p:cNvSpPr/>
          <p:nvPr/>
        </p:nvSpPr>
        <p:spPr>
          <a:xfrm>
            <a:off x="5143500" y="3429000"/>
            <a:ext cx="285750" cy="271463"/>
          </a:xfrm>
          <a:prstGeom prst="irregularSeal2">
            <a:avLst/>
          </a:prstGeom>
          <a:solidFill>
            <a:srgbClr val="FAB8A4"/>
          </a:solidFill>
          <a:ln>
            <a:solidFill>
              <a:srgbClr val="FAB8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0" name="59 Explosión 2"/>
          <p:cNvSpPr/>
          <p:nvPr/>
        </p:nvSpPr>
        <p:spPr>
          <a:xfrm>
            <a:off x="4929188" y="4286250"/>
            <a:ext cx="285750" cy="271463"/>
          </a:xfrm>
          <a:prstGeom prst="irregularSeal2">
            <a:avLst/>
          </a:prstGeom>
          <a:solidFill>
            <a:srgbClr val="F4FAA4"/>
          </a:solidFill>
          <a:ln>
            <a:solidFill>
              <a:srgbClr val="F4FA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1" name="60 Explosión 2"/>
          <p:cNvSpPr/>
          <p:nvPr/>
        </p:nvSpPr>
        <p:spPr>
          <a:xfrm>
            <a:off x="5072063" y="4500563"/>
            <a:ext cx="285750" cy="271462"/>
          </a:xfrm>
          <a:prstGeom prst="irregularSeal2">
            <a:avLst/>
          </a:prstGeom>
          <a:solidFill>
            <a:srgbClr val="F4FAA4"/>
          </a:solidFill>
          <a:ln>
            <a:solidFill>
              <a:srgbClr val="F4FA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103" name="61 CuadroTexto"/>
          <p:cNvSpPr txBox="1">
            <a:spLocks noChangeArrowheads="1"/>
          </p:cNvSpPr>
          <p:nvPr/>
        </p:nvSpPr>
        <p:spPr bwMode="auto">
          <a:xfrm>
            <a:off x="3143240" y="3714752"/>
            <a:ext cx="1643062" cy="369887"/>
          </a:xfrm>
          <a:prstGeom prst="rect">
            <a:avLst/>
          </a:prstGeom>
          <a:noFill/>
          <a:ln w="9525">
            <a:solidFill>
              <a:srgbClr val="F4FAA4"/>
            </a:solidFill>
            <a:miter lim="800000"/>
            <a:headEnd/>
            <a:tailEnd/>
          </a:ln>
        </p:spPr>
        <p:txBody>
          <a:bodyPr wrap="square">
            <a:spAutoFit/>
          </a:bodyPr>
          <a:lstStyle/>
          <a:p>
            <a:r>
              <a:rPr lang="es-ES" dirty="0"/>
              <a:t>zooplancton</a:t>
            </a:r>
          </a:p>
        </p:txBody>
      </p:sp>
      <p:cxnSp>
        <p:nvCxnSpPr>
          <p:cNvPr id="64" name="63 Conector recto de flecha"/>
          <p:cNvCxnSpPr/>
          <p:nvPr/>
        </p:nvCxnSpPr>
        <p:spPr>
          <a:xfrm rot="10800000" flipV="1">
            <a:off x="2000250" y="1643063"/>
            <a:ext cx="1714500" cy="1500187"/>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5" name="64 Conector recto de flecha"/>
          <p:cNvCxnSpPr/>
          <p:nvPr/>
        </p:nvCxnSpPr>
        <p:spPr>
          <a:xfrm rot="16200000" flipH="1">
            <a:off x="4392613" y="2251075"/>
            <a:ext cx="1500188" cy="712787"/>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69" name="68 Explosión 2"/>
          <p:cNvSpPr/>
          <p:nvPr/>
        </p:nvSpPr>
        <p:spPr>
          <a:xfrm>
            <a:off x="2143125" y="5643563"/>
            <a:ext cx="285750" cy="414337"/>
          </a:xfrm>
          <a:prstGeom prst="irregularSeal2">
            <a:avLst/>
          </a:prstGeom>
          <a:solidFill>
            <a:srgbClr val="F4FAA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0" name="69 Explosión 2"/>
          <p:cNvSpPr/>
          <p:nvPr/>
        </p:nvSpPr>
        <p:spPr>
          <a:xfrm>
            <a:off x="2000250" y="5500688"/>
            <a:ext cx="285750" cy="414337"/>
          </a:xfrm>
          <a:prstGeom prst="irregularSeal2">
            <a:avLst/>
          </a:prstGeom>
          <a:solidFill>
            <a:srgbClr val="F4FAA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1" name="70 Explosión 2"/>
          <p:cNvSpPr/>
          <p:nvPr/>
        </p:nvSpPr>
        <p:spPr>
          <a:xfrm>
            <a:off x="1785938" y="5357813"/>
            <a:ext cx="285750" cy="414337"/>
          </a:xfrm>
          <a:prstGeom prst="irregularSeal2">
            <a:avLst/>
          </a:prstGeom>
          <a:solidFill>
            <a:srgbClr val="F4FAA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2" name="71 Explosión 2"/>
          <p:cNvSpPr/>
          <p:nvPr/>
        </p:nvSpPr>
        <p:spPr>
          <a:xfrm>
            <a:off x="1714500" y="5000625"/>
            <a:ext cx="357188" cy="342900"/>
          </a:xfrm>
          <a:prstGeom prst="irregularSeal2">
            <a:avLst/>
          </a:prstGeom>
          <a:solidFill>
            <a:srgbClr val="F4FAA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112" name="74 CuadroTexto"/>
          <p:cNvSpPr txBox="1">
            <a:spLocks noChangeArrowheads="1"/>
          </p:cNvSpPr>
          <p:nvPr/>
        </p:nvSpPr>
        <p:spPr bwMode="auto">
          <a:xfrm>
            <a:off x="2714625" y="4929188"/>
            <a:ext cx="3000375" cy="646112"/>
          </a:xfrm>
          <a:prstGeom prst="rect">
            <a:avLst/>
          </a:prstGeom>
          <a:noFill/>
          <a:ln w="9525">
            <a:noFill/>
            <a:miter lim="800000"/>
            <a:headEnd/>
            <a:tailEnd/>
          </a:ln>
        </p:spPr>
        <p:txBody>
          <a:bodyPr>
            <a:spAutoFit/>
          </a:bodyPr>
          <a:lstStyle/>
          <a:p>
            <a:r>
              <a:rPr lang="es-ES"/>
              <a:t>Materia organica en descomposición</a:t>
            </a:r>
          </a:p>
        </p:txBody>
      </p:sp>
      <p:sp>
        <p:nvSpPr>
          <p:cNvPr id="2114" name="76 CuadroTexto"/>
          <p:cNvSpPr txBox="1">
            <a:spLocks noChangeArrowheads="1"/>
          </p:cNvSpPr>
          <p:nvPr/>
        </p:nvSpPr>
        <p:spPr bwMode="auto">
          <a:xfrm>
            <a:off x="3214688" y="2928938"/>
            <a:ext cx="1571625" cy="369887"/>
          </a:xfrm>
          <a:prstGeom prst="rect">
            <a:avLst/>
          </a:prstGeom>
          <a:noFill/>
          <a:ln w="9525">
            <a:noFill/>
            <a:miter lim="800000"/>
            <a:headEnd/>
            <a:tailEnd/>
          </a:ln>
        </p:spPr>
        <p:txBody>
          <a:bodyPr>
            <a:spAutoFit/>
          </a:bodyPr>
          <a:lstStyle/>
          <a:p>
            <a:r>
              <a:rPr lang="es-ES" dirty="0"/>
              <a:t>fotosíntesis</a:t>
            </a:r>
          </a:p>
        </p:txBody>
      </p:sp>
      <p:pic>
        <p:nvPicPr>
          <p:cNvPr id="2115" name="Picture 27" descr="2754"/>
          <p:cNvPicPr>
            <a:picLocks noChangeAspect="1" noChangeArrowheads="1" noCrop="1"/>
          </p:cNvPicPr>
          <p:nvPr/>
        </p:nvPicPr>
        <p:blipFill>
          <a:blip r:embed="rId12"/>
          <a:srcRect/>
          <a:stretch>
            <a:fillRect/>
          </a:stretch>
        </p:blipFill>
        <p:spPr bwMode="auto">
          <a:xfrm>
            <a:off x="7572375" y="5857875"/>
            <a:ext cx="1066800" cy="600075"/>
          </a:xfrm>
          <a:prstGeom prst="rect">
            <a:avLst/>
          </a:prstGeom>
          <a:noFill/>
          <a:ln w="9525">
            <a:noFill/>
            <a:miter lim="800000"/>
            <a:headEnd/>
            <a:tailEnd/>
          </a:ln>
        </p:spPr>
      </p:pic>
      <p:sp>
        <p:nvSpPr>
          <p:cNvPr id="2116" name="82 CuadroTexto"/>
          <p:cNvSpPr txBox="1">
            <a:spLocks noChangeArrowheads="1"/>
          </p:cNvSpPr>
          <p:nvPr/>
        </p:nvSpPr>
        <p:spPr bwMode="auto">
          <a:xfrm>
            <a:off x="1143000" y="214313"/>
            <a:ext cx="6786563" cy="523875"/>
          </a:xfrm>
          <a:prstGeom prst="rect">
            <a:avLst/>
          </a:prstGeom>
          <a:noFill/>
          <a:ln w="9525">
            <a:noFill/>
            <a:miter lim="800000"/>
            <a:headEnd/>
            <a:tailEnd/>
          </a:ln>
        </p:spPr>
        <p:txBody>
          <a:bodyPr>
            <a:spAutoFit/>
          </a:bodyPr>
          <a:lstStyle/>
          <a:p>
            <a:pPr algn="ctr"/>
            <a:r>
              <a:rPr lang="es-ES" sz="2800" b="1" dirty="0">
                <a:solidFill>
                  <a:srgbClr val="FF0000"/>
                </a:solidFill>
              </a:rPr>
              <a:t>La cadena trófica </a:t>
            </a:r>
            <a:r>
              <a:rPr lang="es-ES" sz="2800" b="1" dirty="0" smtClean="0">
                <a:solidFill>
                  <a:srgbClr val="FF0000"/>
                </a:solidFill>
              </a:rPr>
              <a:t>alimentaria</a:t>
            </a:r>
            <a:endParaRPr lang="es-ES" sz="2800" b="1" dirty="0">
              <a:solidFill>
                <a:srgbClr val="FF0000"/>
              </a:solidFill>
            </a:endParaRPr>
          </a:p>
        </p:txBody>
      </p:sp>
      <p:pic>
        <p:nvPicPr>
          <p:cNvPr id="74" name="73 Imagen" descr="fish_sm_clr_animado.gif"/>
          <p:cNvPicPr>
            <a:picLocks noChangeAspect="1"/>
          </p:cNvPicPr>
          <p:nvPr/>
        </p:nvPicPr>
        <p:blipFill>
          <a:blip r:embed="rId13"/>
          <a:stretch>
            <a:fillRect/>
          </a:stretch>
        </p:blipFill>
        <p:spPr>
          <a:xfrm>
            <a:off x="5786446" y="4214818"/>
            <a:ext cx="952500" cy="285750"/>
          </a:xfrm>
          <a:prstGeom prst="rect">
            <a:avLst/>
          </a:prstGeom>
        </p:spPr>
      </p:pic>
      <p:pic>
        <p:nvPicPr>
          <p:cNvPr id="75" name="74 Imagen" descr="fish_sm_clr_animado.gif"/>
          <p:cNvPicPr>
            <a:picLocks noChangeAspect="1"/>
          </p:cNvPicPr>
          <p:nvPr/>
        </p:nvPicPr>
        <p:blipFill>
          <a:blip r:embed="rId13"/>
          <a:stretch>
            <a:fillRect/>
          </a:stretch>
        </p:blipFill>
        <p:spPr>
          <a:xfrm>
            <a:off x="5500694" y="4500570"/>
            <a:ext cx="952500" cy="285750"/>
          </a:xfrm>
          <a:prstGeom prst="rect">
            <a:avLst/>
          </a:prstGeom>
        </p:spPr>
      </p:pic>
    </p:spTree>
  </p:cSld>
  <p:clrMapOvr>
    <a:masterClrMapping/>
  </p:clrMapOvr>
  <p:transition spd="slow" advTm="8391"/>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1 Rectángulo"/>
          <p:cNvSpPr/>
          <p:nvPr/>
        </p:nvSpPr>
        <p:spPr>
          <a:xfrm>
            <a:off x="857224" y="1142984"/>
            <a:ext cx="7143800" cy="5498188"/>
          </a:xfrm>
          <a:prstGeom prst="rect">
            <a:avLst/>
          </a:prstGeom>
        </p:spPr>
        <p:txBody>
          <a:bodyPr wrap="square">
            <a:spAutoFit/>
          </a:bodyPr>
          <a:lstStyle/>
          <a:p>
            <a:r>
              <a:rPr lang="es-ES" dirty="0" smtClean="0"/>
              <a:t> Para describir sencillamente la estructura vertical del océano, se puede considerar que el océano consta de una capa profunda de agua fría, cubierta por una capa superficial más caliente. La termoclina es el límite entre ambas </a:t>
            </a:r>
            <a:r>
              <a:rPr lang="es-ES" dirty="0" err="1" smtClean="0"/>
              <a:t>capas.Los</a:t>
            </a:r>
            <a:r>
              <a:rPr lang="es-ES" dirty="0" smtClean="0"/>
              <a:t> remolinos calientes, notados en los mapas altimétricos como anomalías de nivel del mar positivas (áreas de alta temperatura) se asocian a menudo con la convergencia de aguas superficiales. Esto genera una acumulación local de aguas superficiales calientes, un </a:t>
            </a:r>
            <a:r>
              <a:rPr lang="es-ES" dirty="0" err="1" smtClean="0"/>
              <a:t>down-welling</a:t>
            </a:r>
            <a:r>
              <a:rPr lang="es-ES" dirty="0" smtClean="0"/>
              <a:t> (bajada) de estas aguas superficiales y por ende, una termoclina más </a:t>
            </a:r>
            <a:r>
              <a:rPr lang="es-ES" dirty="0" err="1" smtClean="0"/>
              <a:t>honda.Por</a:t>
            </a:r>
            <a:r>
              <a:rPr lang="es-ES" dirty="0" smtClean="0"/>
              <a:t> lo contrario, los remolinos fríos que aparecen en los mapas altimétricos como anomalías de nivel del mar negativas (áreas de baja temperatura), se asocian a menudo con divergencias superficiales. En dichas regiones, el </a:t>
            </a:r>
            <a:r>
              <a:rPr lang="es-ES" dirty="0" err="1" smtClean="0"/>
              <a:t>upwelling</a:t>
            </a:r>
            <a:r>
              <a:rPr lang="es-ES" dirty="0" smtClean="0"/>
              <a:t> (subida de aguas) que se produce desde la capa más honda ocurre para compensar la pérdida de aguas superficiales y la termoclina sube. Con este </a:t>
            </a:r>
            <a:r>
              <a:rPr lang="es-ES" dirty="0" err="1" smtClean="0"/>
              <a:t>upwelling</a:t>
            </a:r>
            <a:r>
              <a:rPr lang="es-ES" dirty="0" smtClean="0"/>
              <a:t>, los nutrientes y el fitoplancton están llevados hacia la superficie, donde quedan expuestos a la radiación solar, lo que activa la fotosíntesis. Por consiguiente, los remolinos fríos son sitios favorables para el aumento de la producción primaria</a:t>
            </a:r>
            <a:endParaRPr lang="es-ES" dirty="0"/>
          </a:p>
        </p:txBody>
      </p:sp>
      <p:sp>
        <p:nvSpPr>
          <p:cNvPr id="3" name="2 CuadroTexto"/>
          <p:cNvSpPr txBox="1"/>
          <p:nvPr/>
        </p:nvSpPr>
        <p:spPr>
          <a:xfrm>
            <a:off x="2786050" y="357166"/>
            <a:ext cx="4286280" cy="461665"/>
          </a:xfrm>
          <a:prstGeom prst="rect">
            <a:avLst/>
          </a:prstGeom>
          <a:noFill/>
        </p:spPr>
        <p:txBody>
          <a:bodyPr wrap="square" rtlCol="0">
            <a:spAutoFit/>
          </a:bodyPr>
          <a:lstStyle/>
          <a:p>
            <a:r>
              <a:rPr lang="es-ES" sz="2400" b="1" dirty="0" smtClean="0">
                <a:solidFill>
                  <a:srgbClr val="FF0000"/>
                </a:solidFill>
              </a:rPr>
              <a:t>LAS TERMOCLINAS</a:t>
            </a:r>
            <a:endParaRPr lang="es-ES" sz="2400" b="1" dirty="0">
              <a:solidFill>
                <a:srgbClr val="FF0000"/>
              </a:solidFill>
            </a:endParaRPr>
          </a:p>
        </p:txBody>
      </p:sp>
    </p:spTree>
  </p:cSld>
  <p:clrMapOvr>
    <a:masterClrMapping/>
  </p:clrMapOvr>
  <p:transition advTm="38968"/>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19" name="18 Conector recto"/>
          <p:cNvCxnSpPr/>
          <p:nvPr/>
        </p:nvCxnSpPr>
        <p:spPr>
          <a:xfrm flipV="1">
            <a:off x="0" y="3500438"/>
            <a:ext cx="9144000" cy="71438"/>
          </a:xfrm>
          <a:prstGeom prst="line">
            <a:avLst/>
          </a:prstGeom>
          <a:ln>
            <a:solidFill>
              <a:srgbClr val="FC2B08"/>
            </a:solidFill>
          </a:ln>
        </p:spPr>
        <p:style>
          <a:lnRef idx="2">
            <a:schemeClr val="dk1"/>
          </a:lnRef>
          <a:fillRef idx="0">
            <a:schemeClr val="dk1"/>
          </a:fillRef>
          <a:effectRef idx="1">
            <a:schemeClr val="dk1"/>
          </a:effectRef>
          <a:fontRef idx="minor">
            <a:schemeClr val="tx1"/>
          </a:fontRef>
        </p:style>
      </p:cxnSp>
      <p:sp>
        <p:nvSpPr>
          <p:cNvPr id="8196" name="22 CuadroTexto"/>
          <p:cNvSpPr txBox="1">
            <a:spLocks noChangeArrowheads="1"/>
          </p:cNvSpPr>
          <p:nvPr/>
        </p:nvSpPr>
        <p:spPr bwMode="auto">
          <a:xfrm>
            <a:off x="1928813" y="2571750"/>
            <a:ext cx="1285875" cy="923925"/>
          </a:xfrm>
          <a:prstGeom prst="rect">
            <a:avLst/>
          </a:prstGeom>
          <a:noFill/>
          <a:ln w="9525">
            <a:noFill/>
            <a:miter lim="800000"/>
            <a:headEnd/>
            <a:tailEnd/>
          </a:ln>
        </p:spPr>
        <p:txBody>
          <a:bodyPr>
            <a:spAutoFit/>
          </a:bodyPr>
          <a:lstStyle/>
          <a:p>
            <a:r>
              <a:rPr lang="es-ES" dirty="0"/>
              <a:t>nivel medio del mar </a:t>
            </a:r>
          </a:p>
        </p:txBody>
      </p:sp>
      <p:sp>
        <p:nvSpPr>
          <p:cNvPr id="29" name="28 Forma libre"/>
          <p:cNvSpPr/>
          <p:nvPr/>
        </p:nvSpPr>
        <p:spPr>
          <a:xfrm rot="21442798">
            <a:off x="206062" y="2790422"/>
            <a:ext cx="8978721" cy="1373747"/>
          </a:xfrm>
          <a:custGeom>
            <a:avLst/>
            <a:gdLst>
              <a:gd name="connsiteX0" fmla="*/ 0 w 8978721"/>
              <a:gd name="connsiteY0" fmla="*/ 635358 h 1373747"/>
              <a:gd name="connsiteX1" fmla="*/ 875763 w 8978721"/>
              <a:gd name="connsiteY1" fmla="*/ 17172 h 1373747"/>
              <a:gd name="connsiteX2" fmla="*/ 1648496 w 8978721"/>
              <a:gd name="connsiteY2" fmla="*/ 673995 h 1373747"/>
              <a:gd name="connsiteX3" fmla="*/ 2498501 w 8978721"/>
              <a:gd name="connsiteY3" fmla="*/ 1266423 h 1373747"/>
              <a:gd name="connsiteX4" fmla="*/ 4224270 w 8978721"/>
              <a:gd name="connsiteY4" fmla="*/ 30051 h 1373747"/>
              <a:gd name="connsiteX5" fmla="*/ 5769735 w 8978721"/>
              <a:gd name="connsiteY5" fmla="*/ 1086119 h 1373747"/>
              <a:gd name="connsiteX6" fmla="*/ 7302321 w 8978721"/>
              <a:gd name="connsiteY6" fmla="*/ 493691 h 1373747"/>
              <a:gd name="connsiteX7" fmla="*/ 7765961 w 8978721"/>
              <a:gd name="connsiteY7" fmla="*/ 184598 h 1373747"/>
              <a:gd name="connsiteX8" fmla="*/ 8783392 w 8978721"/>
              <a:gd name="connsiteY8" fmla="*/ 699753 h 1373747"/>
              <a:gd name="connsiteX9" fmla="*/ 8937938 w 8978721"/>
              <a:gd name="connsiteY9" fmla="*/ 1163392 h 1373747"/>
              <a:gd name="connsiteX10" fmla="*/ 8925059 w 8978721"/>
              <a:gd name="connsiteY10" fmla="*/ 957330 h 137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78721" h="1373747">
                <a:moveTo>
                  <a:pt x="0" y="635358"/>
                </a:moveTo>
                <a:cubicBezTo>
                  <a:pt x="300507" y="323045"/>
                  <a:pt x="601014" y="10733"/>
                  <a:pt x="875763" y="17172"/>
                </a:cubicBezTo>
                <a:cubicBezTo>
                  <a:pt x="1150512" y="23611"/>
                  <a:pt x="1378040" y="465787"/>
                  <a:pt x="1648496" y="673995"/>
                </a:cubicBezTo>
                <a:cubicBezTo>
                  <a:pt x="1918952" y="882204"/>
                  <a:pt x="2069205" y="1373747"/>
                  <a:pt x="2498501" y="1266423"/>
                </a:cubicBezTo>
                <a:cubicBezTo>
                  <a:pt x="2927797" y="1159099"/>
                  <a:pt x="3679064" y="60102"/>
                  <a:pt x="4224270" y="30051"/>
                </a:cubicBezTo>
                <a:cubicBezTo>
                  <a:pt x="4769476" y="0"/>
                  <a:pt x="5256726" y="1008846"/>
                  <a:pt x="5769735" y="1086119"/>
                </a:cubicBezTo>
                <a:cubicBezTo>
                  <a:pt x="6282744" y="1163392"/>
                  <a:pt x="6969617" y="643944"/>
                  <a:pt x="7302321" y="493691"/>
                </a:cubicBezTo>
                <a:cubicBezTo>
                  <a:pt x="7635025" y="343438"/>
                  <a:pt x="7519116" y="150254"/>
                  <a:pt x="7765961" y="184598"/>
                </a:cubicBezTo>
                <a:cubicBezTo>
                  <a:pt x="8012806" y="218942"/>
                  <a:pt x="8588063" y="536621"/>
                  <a:pt x="8783392" y="699753"/>
                </a:cubicBezTo>
                <a:cubicBezTo>
                  <a:pt x="8978721" y="862885"/>
                  <a:pt x="8914327" y="1120463"/>
                  <a:pt x="8937938" y="1163392"/>
                </a:cubicBezTo>
                <a:cubicBezTo>
                  <a:pt x="8961549" y="1206322"/>
                  <a:pt x="8943304" y="1081826"/>
                  <a:pt x="8925059" y="957330"/>
                </a:cubicBezTo>
              </a:path>
            </a:pathLst>
          </a:custGeom>
          <a:solidFill>
            <a:schemeClr val="accent5">
              <a:lumMod val="20000"/>
              <a:lumOff val="80000"/>
            </a:schemeClr>
          </a:solidFill>
          <a:ln>
            <a:solidFill>
              <a:schemeClr val="accent6"/>
            </a:solidFill>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8200" name="29 CuadroTexto"/>
          <p:cNvSpPr txBox="1">
            <a:spLocks noChangeArrowheads="1"/>
          </p:cNvSpPr>
          <p:nvPr/>
        </p:nvSpPr>
        <p:spPr bwMode="auto">
          <a:xfrm>
            <a:off x="285750" y="2071688"/>
            <a:ext cx="1500188" cy="646112"/>
          </a:xfrm>
          <a:prstGeom prst="rect">
            <a:avLst/>
          </a:prstGeom>
          <a:noFill/>
          <a:ln w="9525">
            <a:noFill/>
            <a:miter lim="800000"/>
            <a:headEnd/>
            <a:tailEnd/>
          </a:ln>
        </p:spPr>
        <p:txBody>
          <a:bodyPr>
            <a:spAutoFit/>
          </a:bodyPr>
          <a:lstStyle/>
          <a:p>
            <a:r>
              <a:rPr lang="es-ES" b="1">
                <a:solidFill>
                  <a:srgbClr val="FF0000"/>
                </a:solidFill>
              </a:rPr>
              <a:t>Alteración positiva  +</a:t>
            </a:r>
          </a:p>
        </p:txBody>
      </p:sp>
      <p:sp>
        <p:nvSpPr>
          <p:cNvPr id="31" name="30 CuadroTexto"/>
          <p:cNvSpPr txBox="1"/>
          <p:nvPr/>
        </p:nvSpPr>
        <p:spPr>
          <a:xfrm>
            <a:off x="5500694" y="2285992"/>
            <a:ext cx="2214562" cy="646113"/>
          </a:xfrm>
          <a:prstGeom prst="rect">
            <a:avLst/>
          </a:prstGeom>
          <a:noFill/>
        </p:spPr>
        <p:txBody>
          <a:bodyPr>
            <a:spAutoFit/>
          </a:bodyPr>
          <a:lstStyle/>
          <a:p>
            <a:pPr>
              <a:defRPr/>
            </a:pPr>
            <a:r>
              <a:rPr lang="es-ES" dirty="0">
                <a:solidFill>
                  <a:schemeClr val="accent2">
                    <a:lumMod val="50000"/>
                  </a:schemeClr>
                </a:solidFill>
              </a:rPr>
              <a:t>Alteración</a:t>
            </a:r>
          </a:p>
          <a:p>
            <a:pPr>
              <a:defRPr/>
            </a:pPr>
            <a:r>
              <a:rPr lang="es-ES" dirty="0">
                <a:solidFill>
                  <a:schemeClr val="accent2">
                    <a:lumMod val="50000"/>
                  </a:schemeClr>
                </a:solidFill>
              </a:rPr>
              <a:t> negativa </a:t>
            </a:r>
          </a:p>
        </p:txBody>
      </p:sp>
      <p:sp>
        <p:nvSpPr>
          <p:cNvPr id="32" name="31 Forma libre"/>
          <p:cNvSpPr/>
          <p:nvPr/>
        </p:nvSpPr>
        <p:spPr>
          <a:xfrm>
            <a:off x="228600" y="6357938"/>
            <a:ext cx="8915400" cy="500062"/>
          </a:xfrm>
          <a:custGeom>
            <a:avLst/>
            <a:gdLst>
              <a:gd name="connsiteX0" fmla="*/ 0 w 8914880"/>
              <a:gd name="connsiteY0" fmla="*/ 87131 h 254556"/>
              <a:gd name="connsiteX1" fmla="*/ 141668 w 8914880"/>
              <a:gd name="connsiteY1" fmla="*/ 100010 h 254556"/>
              <a:gd name="connsiteX2" fmla="*/ 1584102 w 8914880"/>
              <a:gd name="connsiteY2" fmla="*/ 125768 h 254556"/>
              <a:gd name="connsiteX3" fmla="*/ 2292440 w 8914880"/>
              <a:gd name="connsiteY3" fmla="*/ 112889 h 254556"/>
              <a:gd name="connsiteX4" fmla="*/ 3193961 w 8914880"/>
              <a:gd name="connsiteY4" fmla="*/ 138646 h 254556"/>
              <a:gd name="connsiteX5" fmla="*/ 3580327 w 8914880"/>
              <a:gd name="connsiteY5" fmla="*/ 125768 h 254556"/>
              <a:gd name="connsiteX6" fmla="*/ 3657600 w 8914880"/>
              <a:gd name="connsiteY6" fmla="*/ 74252 h 254556"/>
              <a:gd name="connsiteX7" fmla="*/ 3760631 w 8914880"/>
              <a:gd name="connsiteY7" fmla="*/ 35615 h 254556"/>
              <a:gd name="connsiteX8" fmla="*/ 3979572 w 8914880"/>
              <a:gd name="connsiteY8" fmla="*/ 74252 h 254556"/>
              <a:gd name="connsiteX9" fmla="*/ 3992451 w 8914880"/>
              <a:gd name="connsiteY9" fmla="*/ 112889 h 254556"/>
              <a:gd name="connsiteX10" fmla="*/ 4031088 w 8914880"/>
              <a:gd name="connsiteY10" fmla="*/ 151525 h 254556"/>
              <a:gd name="connsiteX11" fmla="*/ 4108361 w 8914880"/>
              <a:gd name="connsiteY11" fmla="*/ 177283 h 254556"/>
              <a:gd name="connsiteX12" fmla="*/ 5318975 w 8914880"/>
              <a:gd name="connsiteY12" fmla="*/ 164404 h 254556"/>
              <a:gd name="connsiteX13" fmla="*/ 5447764 w 8914880"/>
              <a:gd name="connsiteY13" fmla="*/ 138646 h 254556"/>
              <a:gd name="connsiteX14" fmla="*/ 5512158 w 8914880"/>
              <a:gd name="connsiteY14" fmla="*/ 125768 h 254556"/>
              <a:gd name="connsiteX15" fmla="*/ 5859888 w 8914880"/>
              <a:gd name="connsiteY15" fmla="*/ 138646 h 254556"/>
              <a:gd name="connsiteX16" fmla="*/ 5911403 w 8914880"/>
              <a:gd name="connsiteY16" fmla="*/ 151525 h 254556"/>
              <a:gd name="connsiteX17" fmla="*/ 6194738 w 8914880"/>
              <a:gd name="connsiteY17" fmla="*/ 138646 h 254556"/>
              <a:gd name="connsiteX18" fmla="*/ 6478074 w 8914880"/>
              <a:gd name="connsiteY18" fmla="*/ 138646 h 254556"/>
              <a:gd name="connsiteX19" fmla="*/ 6555347 w 8914880"/>
              <a:gd name="connsiteY19" fmla="*/ 177283 h 254556"/>
              <a:gd name="connsiteX20" fmla="*/ 6671257 w 8914880"/>
              <a:gd name="connsiteY20" fmla="*/ 215920 h 254556"/>
              <a:gd name="connsiteX21" fmla="*/ 7083381 w 8914880"/>
              <a:gd name="connsiteY21" fmla="*/ 203041 h 254556"/>
              <a:gd name="connsiteX22" fmla="*/ 7122017 w 8914880"/>
              <a:gd name="connsiteY22" fmla="*/ 190162 h 254556"/>
              <a:gd name="connsiteX23" fmla="*/ 7366716 w 8914880"/>
              <a:gd name="connsiteY23" fmla="*/ 164404 h 254556"/>
              <a:gd name="connsiteX24" fmla="*/ 7894750 w 8914880"/>
              <a:gd name="connsiteY24" fmla="*/ 177283 h 254556"/>
              <a:gd name="connsiteX25" fmla="*/ 7920507 w 8914880"/>
              <a:gd name="connsiteY25" fmla="*/ 215920 h 254556"/>
              <a:gd name="connsiteX26" fmla="*/ 7959144 w 8914880"/>
              <a:gd name="connsiteY26" fmla="*/ 228799 h 254556"/>
              <a:gd name="connsiteX27" fmla="*/ 8435662 w 8914880"/>
              <a:gd name="connsiteY27" fmla="*/ 215920 h 254556"/>
              <a:gd name="connsiteX28" fmla="*/ 8551572 w 8914880"/>
              <a:gd name="connsiteY28" fmla="*/ 203041 h 254556"/>
              <a:gd name="connsiteX29" fmla="*/ 8590209 w 8914880"/>
              <a:gd name="connsiteY29" fmla="*/ 177283 h 254556"/>
              <a:gd name="connsiteX30" fmla="*/ 8731876 w 8914880"/>
              <a:gd name="connsiteY30" fmla="*/ 138646 h 254556"/>
              <a:gd name="connsiteX31" fmla="*/ 8886423 w 8914880"/>
              <a:gd name="connsiteY31" fmla="*/ 151525 h 254556"/>
              <a:gd name="connsiteX32" fmla="*/ 8899302 w 8914880"/>
              <a:gd name="connsiteY32" fmla="*/ 254556 h 25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14880" h="254556">
                <a:moveTo>
                  <a:pt x="0" y="87131"/>
                </a:moveTo>
                <a:cubicBezTo>
                  <a:pt x="47223" y="91424"/>
                  <a:pt x="94257" y="99213"/>
                  <a:pt x="141668" y="100010"/>
                </a:cubicBezTo>
                <a:cubicBezTo>
                  <a:pt x="1595877" y="124451"/>
                  <a:pt x="1081030" y="0"/>
                  <a:pt x="1584102" y="125768"/>
                </a:cubicBezTo>
                <a:lnTo>
                  <a:pt x="2292440" y="112889"/>
                </a:lnTo>
                <a:cubicBezTo>
                  <a:pt x="2972321" y="112889"/>
                  <a:pt x="2831612" y="102414"/>
                  <a:pt x="3193961" y="138646"/>
                </a:cubicBezTo>
                <a:cubicBezTo>
                  <a:pt x="3322750" y="134353"/>
                  <a:pt x="3452692" y="143495"/>
                  <a:pt x="3580327" y="125768"/>
                </a:cubicBezTo>
                <a:cubicBezTo>
                  <a:pt x="3610990" y="121509"/>
                  <a:pt x="3629911" y="88096"/>
                  <a:pt x="3657600" y="74252"/>
                </a:cubicBezTo>
                <a:cubicBezTo>
                  <a:pt x="3724948" y="40578"/>
                  <a:pt x="3690490" y="53150"/>
                  <a:pt x="3760631" y="35615"/>
                </a:cubicBezTo>
                <a:cubicBezTo>
                  <a:pt x="3785337" y="37380"/>
                  <a:pt x="3934738" y="18208"/>
                  <a:pt x="3979572" y="74252"/>
                </a:cubicBezTo>
                <a:cubicBezTo>
                  <a:pt x="3988053" y="84853"/>
                  <a:pt x="3984921" y="101593"/>
                  <a:pt x="3992451" y="112889"/>
                </a:cubicBezTo>
                <a:cubicBezTo>
                  <a:pt x="4002554" y="128043"/>
                  <a:pt x="4015167" y="142680"/>
                  <a:pt x="4031088" y="151525"/>
                </a:cubicBezTo>
                <a:cubicBezTo>
                  <a:pt x="4054822" y="164711"/>
                  <a:pt x="4108361" y="177283"/>
                  <a:pt x="4108361" y="177283"/>
                </a:cubicBezTo>
                <a:lnTo>
                  <a:pt x="5318975" y="164404"/>
                </a:lnTo>
                <a:cubicBezTo>
                  <a:pt x="5362737" y="163142"/>
                  <a:pt x="5404834" y="147232"/>
                  <a:pt x="5447764" y="138646"/>
                </a:cubicBezTo>
                <a:lnTo>
                  <a:pt x="5512158" y="125768"/>
                </a:lnTo>
                <a:cubicBezTo>
                  <a:pt x="5628068" y="130061"/>
                  <a:pt x="5744139" y="131179"/>
                  <a:pt x="5859888" y="138646"/>
                </a:cubicBezTo>
                <a:cubicBezTo>
                  <a:pt x="5877551" y="139786"/>
                  <a:pt x="5893703" y="151525"/>
                  <a:pt x="5911403" y="151525"/>
                </a:cubicBezTo>
                <a:cubicBezTo>
                  <a:pt x="6005946" y="151525"/>
                  <a:pt x="6100293" y="142939"/>
                  <a:pt x="6194738" y="138646"/>
                </a:cubicBezTo>
                <a:cubicBezTo>
                  <a:pt x="6326045" y="116763"/>
                  <a:pt x="6282456" y="118055"/>
                  <a:pt x="6478074" y="138646"/>
                </a:cubicBezTo>
                <a:cubicBezTo>
                  <a:pt x="6514253" y="142454"/>
                  <a:pt x="6524959" y="159918"/>
                  <a:pt x="6555347" y="177283"/>
                </a:cubicBezTo>
                <a:cubicBezTo>
                  <a:pt x="6612770" y="210096"/>
                  <a:pt x="6603624" y="202393"/>
                  <a:pt x="6671257" y="215920"/>
                </a:cubicBezTo>
                <a:cubicBezTo>
                  <a:pt x="6808632" y="211627"/>
                  <a:pt x="6946163" y="210882"/>
                  <a:pt x="7083381" y="203041"/>
                </a:cubicBezTo>
                <a:cubicBezTo>
                  <a:pt x="7096934" y="202267"/>
                  <a:pt x="7108705" y="192824"/>
                  <a:pt x="7122017" y="190162"/>
                </a:cubicBezTo>
                <a:cubicBezTo>
                  <a:pt x="7194122" y="175741"/>
                  <a:pt x="7299799" y="169980"/>
                  <a:pt x="7366716" y="164404"/>
                </a:cubicBezTo>
                <a:cubicBezTo>
                  <a:pt x="7542727" y="168697"/>
                  <a:pt x="7719443" y="160975"/>
                  <a:pt x="7894750" y="177283"/>
                </a:cubicBezTo>
                <a:cubicBezTo>
                  <a:pt x="7910162" y="178717"/>
                  <a:pt x="7908420" y="206251"/>
                  <a:pt x="7920507" y="215920"/>
                </a:cubicBezTo>
                <a:cubicBezTo>
                  <a:pt x="7931108" y="224401"/>
                  <a:pt x="7946265" y="224506"/>
                  <a:pt x="7959144" y="228799"/>
                </a:cubicBezTo>
                <a:lnTo>
                  <a:pt x="8435662" y="215920"/>
                </a:lnTo>
                <a:cubicBezTo>
                  <a:pt x="8474500" y="214231"/>
                  <a:pt x="8513858" y="212469"/>
                  <a:pt x="8551572" y="203041"/>
                </a:cubicBezTo>
                <a:cubicBezTo>
                  <a:pt x="8566588" y="199287"/>
                  <a:pt x="8576064" y="183570"/>
                  <a:pt x="8590209" y="177283"/>
                </a:cubicBezTo>
                <a:cubicBezTo>
                  <a:pt x="8643685" y="153516"/>
                  <a:pt x="8676786" y="149664"/>
                  <a:pt x="8731876" y="138646"/>
                </a:cubicBezTo>
                <a:cubicBezTo>
                  <a:pt x="8783392" y="142939"/>
                  <a:pt x="8843920" y="122100"/>
                  <a:pt x="8886423" y="151525"/>
                </a:cubicBezTo>
                <a:cubicBezTo>
                  <a:pt x="8914880" y="171226"/>
                  <a:pt x="8899302" y="254556"/>
                  <a:pt x="8899302" y="254556"/>
                </a:cubicBezTo>
              </a:path>
            </a:pathLst>
          </a:custGeom>
          <a:solidFill>
            <a:srgbClr val="FFC000"/>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8203" name="32 CuadroTexto"/>
          <p:cNvSpPr txBox="1">
            <a:spLocks noChangeArrowheads="1"/>
          </p:cNvSpPr>
          <p:nvPr/>
        </p:nvSpPr>
        <p:spPr bwMode="auto">
          <a:xfrm>
            <a:off x="4143375" y="2857500"/>
            <a:ext cx="1285875" cy="708025"/>
          </a:xfrm>
          <a:prstGeom prst="rect">
            <a:avLst/>
          </a:prstGeom>
          <a:noFill/>
          <a:ln w="9525">
            <a:noFill/>
            <a:miter lim="800000"/>
            <a:headEnd/>
            <a:tailEnd/>
          </a:ln>
        </p:spPr>
        <p:txBody>
          <a:bodyPr>
            <a:spAutoFit/>
          </a:bodyPr>
          <a:lstStyle/>
          <a:p>
            <a:r>
              <a:rPr lang="es-ES" sz="4000" dirty="0">
                <a:solidFill>
                  <a:srgbClr val="FF0000"/>
                </a:solidFill>
              </a:rPr>
              <a:t>+</a:t>
            </a:r>
          </a:p>
        </p:txBody>
      </p:sp>
      <p:sp>
        <p:nvSpPr>
          <p:cNvPr id="8204" name="33 CuadroTexto"/>
          <p:cNvSpPr txBox="1">
            <a:spLocks noChangeArrowheads="1"/>
          </p:cNvSpPr>
          <p:nvPr/>
        </p:nvSpPr>
        <p:spPr bwMode="auto">
          <a:xfrm>
            <a:off x="7643813" y="3071813"/>
            <a:ext cx="642937" cy="708025"/>
          </a:xfrm>
          <a:prstGeom prst="rect">
            <a:avLst/>
          </a:prstGeom>
          <a:noFill/>
          <a:ln w="9525">
            <a:noFill/>
            <a:miter lim="800000"/>
            <a:headEnd/>
            <a:tailEnd/>
          </a:ln>
        </p:spPr>
        <p:txBody>
          <a:bodyPr>
            <a:spAutoFit/>
          </a:bodyPr>
          <a:lstStyle/>
          <a:p>
            <a:r>
              <a:rPr lang="es-ES" sz="4000" dirty="0">
                <a:solidFill>
                  <a:srgbClr val="FF0000"/>
                </a:solidFill>
              </a:rPr>
              <a:t>+</a:t>
            </a:r>
          </a:p>
        </p:txBody>
      </p:sp>
      <p:sp>
        <p:nvSpPr>
          <p:cNvPr id="8205" name="36 CuadroTexto"/>
          <p:cNvSpPr txBox="1">
            <a:spLocks noChangeArrowheads="1"/>
          </p:cNvSpPr>
          <p:nvPr/>
        </p:nvSpPr>
        <p:spPr bwMode="auto">
          <a:xfrm>
            <a:off x="2357438" y="3357563"/>
            <a:ext cx="714375" cy="708025"/>
          </a:xfrm>
          <a:prstGeom prst="rect">
            <a:avLst/>
          </a:prstGeom>
          <a:noFill/>
          <a:ln w="9525">
            <a:noFill/>
            <a:miter lim="800000"/>
            <a:headEnd/>
            <a:tailEnd/>
          </a:ln>
        </p:spPr>
        <p:txBody>
          <a:bodyPr>
            <a:spAutoFit/>
          </a:bodyPr>
          <a:lstStyle/>
          <a:p>
            <a:r>
              <a:rPr lang="es-ES" sz="4000" dirty="0"/>
              <a:t>-</a:t>
            </a:r>
          </a:p>
        </p:txBody>
      </p:sp>
      <p:sp>
        <p:nvSpPr>
          <p:cNvPr id="8206" name="37 CuadroTexto"/>
          <p:cNvSpPr txBox="1">
            <a:spLocks noChangeArrowheads="1"/>
          </p:cNvSpPr>
          <p:nvPr/>
        </p:nvSpPr>
        <p:spPr bwMode="auto">
          <a:xfrm>
            <a:off x="5857884" y="3214686"/>
            <a:ext cx="714375" cy="708025"/>
          </a:xfrm>
          <a:prstGeom prst="rect">
            <a:avLst/>
          </a:prstGeom>
          <a:noFill/>
          <a:ln w="9525">
            <a:noFill/>
            <a:miter lim="800000"/>
            <a:headEnd/>
            <a:tailEnd/>
          </a:ln>
        </p:spPr>
        <p:txBody>
          <a:bodyPr>
            <a:spAutoFit/>
          </a:bodyPr>
          <a:lstStyle/>
          <a:p>
            <a:r>
              <a:rPr lang="es-ES" sz="4000" dirty="0"/>
              <a:t>-</a:t>
            </a:r>
          </a:p>
        </p:txBody>
      </p:sp>
      <p:sp>
        <p:nvSpPr>
          <p:cNvPr id="8207" name="38 CuadroTexto"/>
          <p:cNvSpPr txBox="1">
            <a:spLocks noChangeArrowheads="1"/>
          </p:cNvSpPr>
          <p:nvPr/>
        </p:nvSpPr>
        <p:spPr bwMode="auto">
          <a:xfrm>
            <a:off x="857250" y="2857500"/>
            <a:ext cx="1285875" cy="708025"/>
          </a:xfrm>
          <a:prstGeom prst="rect">
            <a:avLst/>
          </a:prstGeom>
          <a:noFill/>
          <a:ln w="9525">
            <a:noFill/>
            <a:miter lim="800000"/>
            <a:headEnd/>
            <a:tailEnd/>
          </a:ln>
        </p:spPr>
        <p:txBody>
          <a:bodyPr>
            <a:spAutoFit/>
          </a:bodyPr>
          <a:lstStyle/>
          <a:p>
            <a:r>
              <a:rPr lang="es-ES" sz="4000" dirty="0">
                <a:solidFill>
                  <a:srgbClr val="FF0000"/>
                </a:solidFill>
              </a:rPr>
              <a:t>+</a:t>
            </a:r>
          </a:p>
        </p:txBody>
      </p:sp>
      <p:sp>
        <p:nvSpPr>
          <p:cNvPr id="40" name="39 Forma libre"/>
          <p:cNvSpPr/>
          <p:nvPr/>
        </p:nvSpPr>
        <p:spPr>
          <a:xfrm>
            <a:off x="0" y="5000625"/>
            <a:ext cx="9144000" cy="785813"/>
          </a:xfrm>
          <a:custGeom>
            <a:avLst/>
            <a:gdLst>
              <a:gd name="connsiteX0" fmla="*/ 0 w 9289961"/>
              <a:gd name="connsiteY0" fmla="*/ 641797 h 1627031"/>
              <a:gd name="connsiteX1" fmla="*/ 425003 w 9289961"/>
              <a:gd name="connsiteY1" fmla="*/ 1324377 h 1627031"/>
              <a:gd name="connsiteX2" fmla="*/ 1854558 w 9289961"/>
              <a:gd name="connsiteY2" fmla="*/ 165279 h 1627031"/>
              <a:gd name="connsiteX3" fmla="*/ 3039414 w 9289961"/>
              <a:gd name="connsiteY3" fmla="*/ 332704 h 1627031"/>
              <a:gd name="connsiteX4" fmla="*/ 4121240 w 9289961"/>
              <a:gd name="connsiteY4" fmla="*/ 1607713 h 1627031"/>
              <a:gd name="connsiteX5" fmla="*/ 5422006 w 9289961"/>
              <a:gd name="connsiteY5" fmla="*/ 216794 h 1627031"/>
              <a:gd name="connsiteX6" fmla="*/ 6542468 w 9289961"/>
              <a:gd name="connsiteY6" fmla="*/ 577403 h 1627031"/>
              <a:gd name="connsiteX7" fmla="*/ 7547020 w 9289961"/>
              <a:gd name="connsiteY7" fmla="*/ 1427408 h 1627031"/>
              <a:gd name="connsiteX8" fmla="*/ 9053848 w 9289961"/>
              <a:gd name="connsiteY8" fmla="*/ 268310 h 1627031"/>
              <a:gd name="connsiteX9" fmla="*/ 8963696 w 9289961"/>
              <a:gd name="connsiteY9" fmla="*/ 332704 h 162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9961" h="1627031">
                <a:moveTo>
                  <a:pt x="0" y="641797"/>
                </a:moveTo>
                <a:cubicBezTo>
                  <a:pt x="57955" y="1022797"/>
                  <a:pt x="115910" y="1403797"/>
                  <a:pt x="425003" y="1324377"/>
                </a:cubicBezTo>
                <a:cubicBezTo>
                  <a:pt x="734096" y="1244957"/>
                  <a:pt x="1418823" y="330558"/>
                  <a:pt x="1854558" y="165279"/>
                </a:cubicBezTo>
                <a:cubicBezTo>
                  <a:pt x="2290293" y="0"/>
                  <a:pt x="2661634" y="92298"/>
                  <a:pt x="3039414" y="332704"/>
                </a:cubicBezTo>
                <a:cubicBezTo>
                  <a:pt x="3417194" y="573110"/>
                  <a:pt x="3724141" y="1627031"/>
                  <a:pt x="4121240" y="1607713"/>
                </a:cubicBezTo>
                <a:cubicBezTo>
                  <a:pt x="4518339" y="1588395"/>
                  <a:pt x="5018468" y="388512"/>
                  <a:pt x="5422006" y="216794"/>
                </a:cubicBezTo>
                <a:cubicBezTo>
                  <a:pt x="5825544" y="45076"/>
                  <a:pt x="6188299" y="375634"/>
                  <a:pt x="6542468" y="577403"/>
                </a:cubicBezTo>
                <a:cubicBezTo>
                  <a:pt x="6896637" y="779172"/>
                  <a:pt x="7128457" y="1478923"/>
                  <a:pt x="7547020" y="1427408"/>
                </a:cubicBezTo>
                <a:cubicBezTo>
                  <a:pt x="7965583" y="1375893"/>
                  <a:pt x="8817735" y="450761"/>
                  <a:pt x="9053848" y="268310"/>
                </a:cubicBezTo>
                <a:cubicBezTo>
                  <a:pt x="9289961" y="85859"/>
                  <a:pt x="9126828" y="209281"/>
                  <a:pt x="8963696" y="332704"/>
                </a:cubicBezTo>
              </a:path>
            </a:pathLst>
          </a:custGeom>
          <a:ln>
            <a:solidFill>
              <a:srgbClr val="FC2B08"/>
            </a:solidFill>
          </a:ln>
        </p:spPr>
        <p:style>
          <a:lnRef idx="3">
            <a:schemeClr val="accent5"/>
          </a:lnRef>
          <a:fillRef idx="0">
            <a:schemeClr val="accent5"/>
          </a:fillRef>
          <a:effectRef idx="2">
            <a:schemeClr val="accent5"/>
          </a:effectRef>
          <a:fontRef idx="minor">
            <a:schemeClr val="tx1"/>
          </a:fontRef>
        </p:style>
        <p:txBody>
          <a:bodyPr anchor="ctr"/>
          <a:lstStyle/>
          <a:p>
            <a:pPr algn="ctr">
              <a:defRPr/>
            </a:pPr>
            <a:endParaRPr lang="es-ES"/>
          </a:p>
        </p:txBody>
      </p:sp>
      <p:sp>
        <p:nvSpPr>
          <p:cNvPr id="8209" name="40 CuadroTexto"/>
          <p:cNvSpPr txBox="1">
            <a:spLocks noChangeArrowheads="1"/>
          </p:cNvSpPr>
          <p:nvPr/>
        </p:nvSpPr>
        <p:spPr bwMode="auto">
          <a:xfrm>
            <a:off x="1357290" y="5286388"/>
            <a:ext cx="1643062" cy="369876"/>
          </a:xfrm>
          <a:prstGeom prst="rect">
            <a:avLst/>
          </a:prstGeom>
          <a:noFill/>
          <a:ln w="9525">
            <a:noFill/>
            <a:miter lim="800000"/>
            <a:headEnd/>
            <a:tailEnd/>
          </a:ln>
        </p:spPr>
        <p:txBody>
          <a:bodyPr wrap="square">
            <a:spAutoFit/>
          </a:bodyPr>
          <a:lstStyle/>
          <a:p>
            <a:r>
              <a:rPr lang="es-ES" dirty="0"/>
              <a:t>termoclina</a:t>
            </a:r>
          </a:p>
        </p:txBody>
      </p:sp>
      <p:sp>
        <p:nvSpPr>
          <p:cNvPr id="42" name="41 Explosión 2"/>
          <p:cNvSpPr/>
          <p:nvPr/>
        </p:nvSpPr>
        <p:spPr>
          <a:xfrm>
            <a:off x="5429250" y="4000500"/>
            <a:ext cx="214313" cy="414338"/>
          </a:xfrm>
          <a:prstGeom prst="irregularSeal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43" name="42 Explosión 2"/>
          <p:cNvSpPr/>
          <p:nvPr/>
        </p:nvSpPr>
        <p:spPr>
          <a:xfrm rot="19175284">
            <a:off x="6153150" y="4802188"/>
            <a:ext cx="165100" cy="312737"/>
          </a:xfrm>
          <a:prstGeom prst="irregularSeal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44" name="43 Explosión 2"/>
          <p:cNvSpPr/>
          <p:nvPr/>
        </p:nvSpPr>
        <p:spPr>
          <a:xfrm rot="163931">
            <a:off x="1579563" y="4505325"/>
            <a:ext cx="198437" cy="352425"/>
          </a:xfrm>
          <a:prstGeom prst="irregularSeal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47" name="46 Conector recto de flecha"/>
          <p:cNvCxnSpPr/>
          <p:nvPr/>
        </p:nvCxnSpPr>
        <p:spPr>
          <a:xfrm rot="5400000">
            <a:off x="4687100" y="4242594"/>
            <a:ext cx="1628775" cy="1588"/>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sp>
        <p:nvSpPr>
          <p:cNvPr id="52" name="51 Explosión 2"/>
          <p:cNvSpPr/>
          <p:nvPr/>
        </p:nvSpPr>
        <p:spPr>
          <a:xfrm rot="163931">
            <a:off x="1150938" y="4933950"/>
            <a:ext cx="198437" cy="352425"/>
          </a:xfrm>
          <a:prstGeom prst="irregularSeal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54" name="53 Conector recto de flecha"/>
          <p:cNvCxnSpPr/>
          <p:nvPr/>
        </p:nvCxnSpPr>
        <p:spPr>
          <a:xfrm rot="5400000">
            <a:off x="2428868" y="4572002"/>
            <a:ext cx="2000249" cy="1588"/>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sp>
        <p:nvSpPr>
          <p:cNvPr id="55" name="54 Explosión 2"/>
          <p:cNvSpPr/>
          <p:nvPr/>
        </p:nvSpPr>
        <p:spPr>
          <a:xfrm rot="163931">
            <a:off x="1937081" y="4576537"/>
            <a:ext cx="198437" cy="352425"/>
          </a:xfrm>
          <a:prstGeom prst="irregularSeal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217" name="56 CuadroTexto"/>
          <p:cNvSpPr txBox="1">
            <a:spLocks noChangeArrowheads="1"/>
          </p:cNvSpPr>
          <p:nvPr/>
        </p:nvSpPr>
        <p:spPr bwMode="auto">
          <a:xfrm>
            <a:off x="3786182" y="3929066"/>
            <a:ext cx="1357312" cy="646113"/>
          </a:xfrm>
          <a:prstGeom prst="rect">
            <a:avLst/>
          </a:prstGeom>
          <a:noFill/>
          <a:ln w="9525">
            <a:noFill/>
            <a:miter lim="800000"/>
            <a:headEnd/>
            <a:tailEnd/>
          </a:ln>
        </p:spPr>
        <p:txBody>
          <a:bodyPr>
            <a:spAutoFit/>
          </a:bodyPr>
          <a:lstStyle/>
          <a:p>
            <a:r>
              <a:rPr lang="es-ES" dirty="0"/>
              <a:t>Frente pesquero</a:t>
            </a:r>
          </a:p>
        </p:txBody>
      </p:sp>
      <p:cxnSp>
        <p:nvCxnSpPr>
          <p:cNvPr id="59" name="58 Conector recto de flecha"/>
          <p:cNvCxnSpPr/>
          <p:nvPr/>
        </p:nvCxnSpPr>
        <p:spPr>
          <a:xfrm rot="10800000">
            <a:off x="3500438" y="4714875"/>
            <a:ext cx="92868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61 Conector recto de flecha"/>
          <p:cNvCxnSpPr/>
          <p:nvPr/>
        </p:nvCxnSpPr>
        <p:spPr>
          <a:xfrm>
            <a:off x="4214813" y="4714875"/>
            <a:ext cx="107156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65 Explosión 2"/>
          <p:cNvSpPr/>
          <p:nvPr/>
        </p:nvSpPr>
        <p:spPr>
          <a:xfrm rot="19175284">
            <a:off x="5653088" y="4445000"/>
            <a:ext cx="165100" cy="312738"/>
          </a:xfrm>
          <a:prstGeom prst="irregularSeal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7" name="66 Explosión 2"/>
          <p:cNvSpPr/>
          <p:nvPr/>
        </p:nvSpPr>
        <p:spPr>
          <a:xfrm rot="19175284">
            <a:off x="6653213" y="5087938"/>
            <a:ext cx="165100" cy="312737"/>
          </a:xfrm>
          <a:prstGeom prst="irregularSeal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8" name="67 Explosión 2"/>
          <p:cNvSpPr/>
          <p:nvPr/>
        </p:nvSpPr>
        <p:spPr>
          <a:xfrm rot="19175284">
            <a:off x="7010400" y="5373688"/>
            <a:ext cx="165100" cy="312737"/>
          </a:xfrm>
          <a:prstGeom prst="irregularSeal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9" name="68 Explosión 2"/>
          <p:cNvSpPr/>
          <p:nvPr/>
        </p:nvSpPr>
        <p:spPr>
          <a:xfrm rot="163931" flipV="1">
            <a:off x="361950" y="6330950"/>
            <a:ext cx="1133475" cy="217488"/>
          </a:xfrm>
          <a:prstGeom prst="irregularSeal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0" name="69 Explosión 2"/>
          <p:cNvSpPr/>
          <p:nvPr/>
        </p:nvSpPr>
        <p:spPr>
          <a:xfrm rot="19175284">
            <a:off x="7153275" y="5802313"/>
            <a:ext cx="165100" cy="312737"/>
          </a:xfrm>
          <a:prstGeom prst="irregularSeal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1" name="70 Explosión 2"/>
          <p:cNvSpPr/>
          <p:nvPr/>
        </p:nvSpPr>
        <p:spPr>
          <a:xfrm rot="19175284">
            <a:off x="7510463" y="6230938"/>
            <a:ext cx="165100" cy="312737"/>
          </a:xfrm>
          <a:prstGeom prst="irregularSeal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2" name="71 Explosión 2"/>
          <p:cNvSpPr/>
          <p:nvPr/>
        </p:nvSpPr>
        <p:spPr>
          <a:xfrm rot="19175284">
            <a:off x="8153400" y="6373813"/>
            <a:ext cx="165100" cy="312737"/>
          </a:xfrm>
          <a:prstGeom prst="irregularSeal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3" name="72 Explosión 2"/>
          <p:cNvSpPr/>
          <p:nvPr/>
        </p:nvSpPr>
        <p:spPr>
          <a:xfrm rot="19175284">
            <a:off x="4098925" y="5505450"/>
            <a:ext cx="484188" cy="76200"/>
          </a:xfrm>
          <a:prstGeom prst="irregularSeal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4" name="73 Explosión 2"/>
          <p:cNvSpPr/>
          <p:nvPr/>
        </p:nvSpPr>
        <p:spPr>
          <a:xfrm rot="19175284">
            <a:off x="3743325" y="5437188"/>
            <a:ext cx="482600" cy="46037"/>
          </a:xfrm>
          <a:prstGeom prst="irregularSeal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5" name="74 Explosión 2"/>
          <p:cNvSpPr/>
          <p:nvPr/>
        </p:nvSpPr>
        <p:spPr>
          <a:xfrm rot="19664461">
            <a:off x="4721225" y="5057775"/>
            <a:ext cx="484188" cy="187325"/>
          </a:xfrm>
          <a:prstGeom prst="irregularSeal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6" name="75 Explosión 2"/>
          <p:cNvSpPr/>
          <p:nvPr/>
        </p:nvSpPr>
        <p:spPr>
          <a:xfrm rot="163931" flipV="1">
            <a:off x="1719263" y="6313488"/>
            <a:ext cx="1133475" cy="217487"/>
          </a:xfrm>
          <a:prstGeom prst="irregularSeal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7" name="76 Explosión 2"/>
          <p:cNvSpPr/>
          <p:nvPr/>
        </p:nvSpPr>
        <p:spPr>
          <a:xfrm rot="19175284">
            <a:off x="2867025" y="4873625"/>
            <a:ext cx="165100" cy="312738"/>
          </a:xfrm>
          <a:prstGeom prst="irregularSeal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8" name="77 Explosión 2"/>
          <p:cNvSpPr/>
          <p:nvPr/>
        </p:nvSpPr>
        <p:spPr>
          <a:xfrm rot="19175284">
            <a:off x="2439097" y="4659653"/>
            <a:ext cx="165100" cy="312738"/>
          </a:xfrm>
          <a:prstGeom prst="irregularSeal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9" name="78 Explosión 2"/>
          <p:cNvSpPr/>
          <p:nvPr/>
        </p:nvSpPr>
        <p:spPr>
          <a:xfrm rot="163931">
            <a:off x="720725" y="5430838"/>
            <a:ext cx="344488" cy="292100"/>
          </a:xfrm>
          <a:prstGeom prst="irregularSeal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0" name="79 Explosión 2"/>
          <p:cNvSpPr/>
          <p:nvPr/>
        </p:nvSpPr>
        <p:spPr>
          <a:xfrm rot="163931">
            <a:off x="579438" y="5853113"/>
            <a:ext cx="198437" cy="354012"/>
          </a:xfrm>
          <a:prstGeom prst="irregularSeal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8235" name="Picture 2" descr="C:\Documents and Settings\Angel\Configuración local\Archivos temporales de Internet\Content.IE5\WHIJOL6V\MCj04325890000[1].png"/>
          <p:cNvPicPr>
            <a:picLocks noChangeAspect="1" noChangeArrowheads="1"/>
          </p:cNvPicPr>
          <p:nvPr/>
        </p:nvPicPr>
        <p:blipFill>
          <a:blip r:embed="rId2"/>
          <a:srcRect/>
          <a:stretch>
            <a:fillRect/>
          </a:stretch>
        </p:blipFill>
        <p:spPr bwMode="auto">
          <a:xfrm>
            <a:off x="3500438" y="1143000"/>
            <a:ext cx="1471612" cy="1471613"/>
          </a:xfrm>
          <a:prstGeom prst="rect">
            <a:avLst/>
          </a:prstGeom>
          <a:noFill/>
          <a:ln w="9525">
            <a:noFill/>
            <a:miter lim="800000"/>
            <a:headEnd/>
            <a:tailEnd/>
          </a:ln>
        </p:spPr>
      </p:pic>
      <p:sp>
        <p:nvSpPr>
          <p:cNvPr id="8236" name="81 CuadroTexto"/>
          <p:cNvSpPr txBox="1">
            <a:spLocks noChangeArrowheads="1"/>
          </p:cNvSpPr>
          <p:nvPr/>
        </p:nvSpPr>
        <p:spPr bwMode="auto">
          <a:xfrm>
            <a:off x="2643188" y="5786438"/>
            <a:ext cx="2643187" cy="646112"/>
          </a:xfrm>
          <a:prstGeom prst="rect">
            <a:avLst/>
          </a:prstGeom>
          <a:noFill/>
          <a:ln w="9525">
            <a:noFill/>
            <a:miter lim="800000"/>
            <a:headEnd/>
            <a:tailEnd/>
          </a:ln>
        </p:spPr>
        <p:txBody>
          <a:bodyPr>
            <a:spAutoFit/>
          </a:bodyPr>
          <a:lstStyle/>
          <a:p>
            <a:r>
              <a:rPr lang="es-ES"/>
              <a:t>Nutrientes en descomposición</a:t>
            </a:r>
          </a:p>
        </p:txBody>
      </p:sp>
      <p:cxnSp>
        <p:nvCxnSpPr>
          <p:cNvPr id="84" name="83 Conector recto de flecha"/>
          <p:cNvCxnSpPr/>
          <p:nvPr/>
        </p:nvCxnSpPr>
        <p:spPr>
          <a:xfrm flipV="1">
            <a:off x="4643438" y="6000750"/>
            <a:ext cx="2214562"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85 Conector recto de flecha"/>
          <p:cNvCxnSpPr/>
          <p:nvPr/>
        </p:nvCxnSpPr>
        <p:spPr>
          <a:xfrm rot="10800000">
            <a:off x="1214438" y="5786438"/>
            <a:ext cx="114300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50 Flecha curvada hacia la izquierda"/>
          <p:cNvSpPr/>
          <p:nvPr/>
        </p:nvSpPr>
        <p:spPr>
          <a:xfrm>
            <a:off x="8215338" y="1643050"/>
            <a:ext cx="731520" cy="1216152"/>
          </a:xfrm>
          <a:prstGeom prst="curvedLeftArrow">
            <a:avLst/>
          </a:prstGeom>
          <a:solidFill>
            <a:srgbClr val="FC2B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FC2B08"/>
                </a:solidFill>
              </a:ln>
              <a:solidFill>
                <a:srgbClr val="FC2B08"/>
              </a:solidFill>
            </a:endParaRPr>
          </a:p>
        </p:txBody>
      </p:sp>
      <p:sp>
        <p:nvSpPr>
          <p:cNvPr id="56" name="55 Flecha curvada hacia la izquierda"/>
          <p:cNvSpPr/>
          <p:nvPr/>
        </p:nvSpPr>
        <p:spPr>
          <a:xfrm>
            <a:off x="1285852" y="1785926"/>
            <a:ext cx="731520" cy="1216152"/>
          </a:xfrm>
          <a:prstGeom prst="curvedLeftArrow">
            <a:avLst/>
          </a:prstGeom>
          <a:solidFill>
            <a:srgbClr val="FC2B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FC2B08"/>
                </a:solidFill>
              </a:ln>
              <a:solidFill>
                <a:srgbClr val="FC2B08"/>
              </a:solidFill>
            </a:endParaRPr>
          </a:p>
        </p:txBody>
      </p:sp>
      <p:sp>
        <p:nvSpPr>
          <p:cNvPr id="57" name="56 Flecha curvada hacia la derecha"/>
          <p:cNvSpPr/>
          <p:nvPr/>
        </p:nvSpPr>
        <p:spPr>
          <a:xfrm>
            <a:off x="5072066" y="2071678"/>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60" name="59 Rectángulo"/>
          <p:cNvSpPr/>
          <p:nvPr/>
        </p:nvSpPr>
        <p:spPr>
          <a:xfrm>
            <a:off x="6643702" y="2214554"/>
            <a:ext cx="356188" cy="707886"/>
          </a:xfrm>
          <a:prstGeom prst="rect">
            <a:avLst/>
          </a:prstGeom>
        </p:spPr>
        <p:txBody>
          <a:bodyPr wrap="none">
            <a:spAutoFit/>
          </a:bodyPr>
          <a:lstStyle/>
          <a:p>
            <a:pPr lvl="0"/>
            <a:r>
              <a:rPr lang="es-ES" sz="4000" dirty="0" smtClean="0">
                <a:solidFill>
                  <a:prstClr val="black"/>
                </a:solidFill>
              </a:rPr>
              <a:t>-</a:t>
            </a:r>
            <a:endParaRPr lang="es-ES" sz="4000" dirty="0">
              <a:solidFill>
                <a:prstClr val="black"/>
              </a:solidFill>
            </a:endParaRPr>
          </a:p>
        </p:txBody>
      </p:sp>
      <p:sp>
        <p:nvSpPr>
          <p:cNvPr id="61" name="60 CuadroTexto"/>
          <p:cNvSpPr txBox="1"/>
          <p:nvPr/>
        </p:nvSpPr>
        <p:spPr>
          <a:xfrm>
            <a:off x="1571604" y="428604"/>
            <a:ext cx="5000660" cy="523220"/>
          </a:xfrm>
          <a:prstGeom prst="rect">
            <a:avLst/>
          </a:prstGeom>
          <a:noFill/>
        </p:spPr>
        <p:txBody>
          <a:bodyPr wrap="square" rtlCol="0">
            <a:spAutoFit/>
          </a:bodyPr>
          <a:lstStyle/>
          <a:p>
            <a:r>
              <a:rPr lang="es-ES" sz="2800" b="1" dirty="0" smtClean="0">
                <a:solidFill>
                  <a:srgbClr val="FF0000"/>
                </a:solidFill>
              </a:rPr>
              <a:t>La </a:t>
            </a:r>
            <a:r>
              <a:rPr lang="es-ES" sz="2800" b="1" dirty="0" err="1" smtClean="0">
                <a:solidFill>
                  <a:srgbClr val="FF0000"/>
                </a:solidFill>
              </a:rPr>
              <a:t>altimetria</a:t>
            </a:r>
            <a:r>
              <a:rPr lang="es-ES" sz="2800" b="1" dirty="0" smtClean="0">
                <a:solidFill>
                  <a:srgbClr val="FF0000"/>
                </a:solidFill>
              </a:rPr>
              <a:t> y la termoclina</a:t>
            </a:r>
            <a:endParaRPr lang="es-ES" sz="2800" b="1" dirty="0">
              <a:solidFill>
                <a:srgbClr val="FF0000"/>
              </a:solidFill>
            </a:endParaRPr>
          </a:p>
        </p:txBody>
      </p:sp>
      <p:pic>
        <p:nvPicPr>
          <p:cNvPr id="50" name="49 Imagen" descr="FISH_CLR_animado.gif"/>
          <p:cNvPicPr>
            <a:picLocks noChangeAspect="1"/>
          </p:cNvPicPr>
          <p:nvPr/>
        </p:nvPicPr>
        <p:blipFill>
          <a:blip r:embed="rId3"/>
          <a:stretch>
            <a:fillRect/>
          </a:stretch>
        </p:blipFill>
        <p:spPr>
          <a:xfrm>
            <a:off x="4429124" y="3714752"/>
            <a:ext cx="1428750" cy="428625"/>
          </a:xfrm>
          <a:prstGeom prst="rect">
            <a:avLst/>
          </a:prstGeom>
        </p:spPr>
      </p:pic>
      <p:pic>
        <p:nvPicPr>
          <p:cNvPr id="53" name="52 Imagen" descr="FISH_CLR_animado.gif"/>
          <p:cNvPicPr>
            <a:picLocks noChangeAspect="1"/>
          </p:cNvPicPr>
          <p:nvPr/>
        </p:nvPicPr>
        <p:blipFill>
          <a:blip r:embed="rId3"/>
          <a:stretch>
            <a:fillRect/>
          </a:stretch>
        </p:blipFill>
        <p:spPr>
          <a:xfrm flipH="1">
            <a:off x="3286116" y="4786322"/>
            <a:ext cx="1366846" cy="428625"/>
          </a:xfrm>
          <a:prstGeom prst="rect">
            <a:avLst/>
          </a:prstGeom>
        </p:spPr>
      </p:pic>
      <p:pic>
        <p:nvPicPr>
          <p:cNvPr id="58" name="57 Imagen" descr="ATUN.gif"/>
          <p:cNvPicPr>
            <a:picLocks noChangeAspect="1"/>
          </p:cNvPicPr>
          <p:nvPr/>
        </p:nvPicPr>
        <p:blipFill>
          <a:blip r:embed="rId4"/>
          <a:stretch>
            <a:fillRect/>
          </a:stretch>
        </p:blipFill>
        <p:spPr>
          <a:xfrm>
            <a:off x="5929322" y="3857628"/>
            <a:ext cx="1333500" cy="762000"/>
          </a:xfrm>
          <a:prstGeom prst="rect">
            <a:avLst/>
          </a:prstGeom>
        </p:spPr>
      </p:pic>
      <p:pic>
        <p:nvPicPr>
          <p:cNvPr id="63" name="62 Imagen" descr="ATUN.gif"/>
          <p:cNvPicPr>
            <a:picLocks noChangeAspect="1"/>
          </p:cNvPicPr>
          <p:nvPr/>
        </p:nvPicPr>
        <p:blipFill>
          <a:blip r:embed="rId4"/>
          <a:stretch>
            <a:fillRect/>
          </a:stretch>
        </p:blipFill>
        <p:spPr>
          <a:xfrm flipH="1">
            <a:off x="1643042" y="4143380"/>
            <a:ext cx="1285884" cy="619124"/>
          </a:xfrm>
          <a:prstGeom prst="rect">
            <a:avLst/>
          </a:prstGeom>
        </p:spPr>
      </p:pic>
      <p:pic>
        <p:nvPicPr>
          <p:cNvPr id="64" name="63 Imagen" descr="fish_sm_clr_animado.gif"/>
          <p:cNvPicPr>
            <a:picLocks noChangeAspect="1"/>
          </p:cNvPicPr>
          <p:nvPr/>
        </p:nvPicPr>
        <p:blipFill>
          <a:blip r:embed="rId5"/>
          <a:stretch>
            <a:fillRect/>
          </a:stretch>
        </p:blipFill>
        <p:spPr>
          <a:xfrm>
            <a:off x="3714744" y="3643314"/>
            <a:ext cx="952500" cy="285750"/>
          </a:xfrm>
          <a:prstGeom prst="rect">
            <a:avLst/>
          </a:prstGeom>
        </p:spPr>
      </p:pic>
      <p:pic>
        <p:nvPicPr>
          <p:cNvPr id="65" name="64 Imagen" descr="fish_sm_clr_animado.gif"/>
          <p:cNvPicPr>
            <a:picLocks noChangeAspect="1"/>
          </p:cNvPicPr>
          <p:nvPr/>
        </p:nvPicPr>
        <p:blipFill>
          <a:blip r:embed="rId5"/>
          <a:stretch>
            <a:fillRect/>
          </a:stretch>
        </p:blipFill>
        <p:spPr>
          <a:xfrm>
            <a:off x="4714876" y="4429132"/>
            <a:ext cx="952500" cy="285750"/>
          </a:xfrm>
          <a:prstGeom prst="rect">
            <a:avLst/>
          </a:prstGeom>
        </p:spPr>
      </p:pic>
    </p:spTree>
  </p:cSld>
  <p:clrMapOvr>
    <a:masterClrMapping/>
  </p:clrMapOvr>
  <p:transition advTm="886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3.7|3.4"/>
</p:tagLst>
</file>

<file path=ppt/tags/tag2.xml><?xml version="1.0" encoding="utf-8"?>
<p:tagLst xmlns:a="http://schemas.openxmlformats.org/drawingml/2006/main" xmlns:r="http://schemas.openxmlformats.org/officeDocument/2006/relationships" xmlns:p="http://schemas.openxmlformats.org/presentationml/2006/main">
  <p:tag name="TIMING" val="|1.3|2.3|3.1|3|3"/>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1459</TotalTime>
  <Words>471</Words>
  <Application>Microsoft Office PowerPoint</Application>
  <PresentationFormat>Presentación en pantalla (4:3)</PresentationFormat>
  <Paragraphs>75</Paragraphs>
  <Slides>20</Slides>
  <Notes>0</Notes>
  <HiddenSlides>1</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La oceanografía para la pesca</vt:lpstr>
      <vt:lpstr>Diapositiva 12</vt:lpstr>
      <vt:lpstr>Diapositiva 13</vt:lpstr>
      <vt:lpstr>Diapositiva 14</vt:lpstr>
      <vt:lpstr>Diapositiva 15</vt:lpstr>
      <vt:lpstr>Diapositiva 16</vt:lpstr>
      <vt:lpstr>Diapositiva 17</vt:lpstr>
      <vt:lpstr> </vt:lpstr>
      <vt:lpstr>Diapositiva 19</vt:lpstr>
      <vt:lpstr>Diapositiva 20</vt:lpstr>
    </vt:vector>
  </TitlesOfParts>
  <Company>Angel Garcia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CADENA TRÓFICA </dc:title>
  <dc:creator>Angel</dc:creator>
  <cp:lastModifiedBy> </cp:lastModifiedBy>
  <cp:revision>130</cp:revision>
  <dcterms:created xsi:type="dcterms:W3CDTF">2008-04-14T07:26:59Z</dcterms:created>
  <dcterms:modified xsi:type="dcterms:W3CDTF">2008-05-29T20:55:21Z</dcterms:modified>
</cp:coreProperties>
</file>